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3" r:id="rId5"/>
    <p:sldId id="270" r:id="rId6"/>
    <p:sldId id="269" r:id="rId7"/>
    <p:sldId id="271" r:id="rId8"/>
    <p:sldId id="272" r:id="rId9"/>
    <p:sldId id="265" r:id="rId10"/>
    <p:sldId id="277" r:id="rId11"/>
    <p:sldId id="266" r:id="rId12"/>
    <p:sldId id="273" r:id="rId13"/>
    <p:sldId id="275" r:id="rId14"/>
    <p:sldId id="274" r:id="rId15"/>
    <p:sldId id="276" r:id="rId16"/>
    <p:sldId id="26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49"/>
    <p:restoredTop sz="94656"/>
  </p:normalViewPr>
  <p:slideViewPr>
    <p:cSldViewPr snapToGrid="0" snapToObjects="1">
      <p:cViewPr varScale="1">
        <p:scale>
          <a:sx n="113" d="100"/>
          <a:sy n="113" d="100"/>
        </p:scale>
        <p:origin x="64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B326C9-3286-7442-B6EE-4239FC71B3A8}" type="doc">
      <dgm:prSet loTypeId="urn:microsoft.com/office/officeart/2005/8/layout/process1" loCatId="" qsTypeId="urn:microsoft.com/office/officeart/2005/8/quickstyle/simple1" qsCatId="simple" csTypeId="urn:microsoft.com/office/officeart/2005/8/colors/accent1_2" csCatId="accent1" phldr="1"/>
      <dgm:spPr/>
    </dgm:pt>
    <dgm:pt modelId="{05342E44-4495-7D4C-B280-FACB470BC2BB}">
      <dgm:prSet phldrT="[Text]"/>
      <dgm:spPr>
        <a:xfrm>
          <a:off x="2698" y="310757"/>
          <a:ext cx="806700" cy="484020"/>
        </a:xfrm>
        <a:prstGeom prst="roundRect">
          <a:avLst>
            <a:gd name="adj" fmla="val 10000"/>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n-US">
              <a:solidFill>
                <a:sysClr val="window" lastClr="FFFFFF"/>
              </a:solidFill>
              <a:latin typeface="Calibri" panose="020F0502020204030204"/>
              <a:ea typeface="+mn-ea"/>
              <a:cs typeface="+mn-cs"/>
            </a:rPr>
            <a:t>Image </a:t>
          </a:r>
        </a:p>
      </dgm:t>
    </dgm:pt>
    <dgm:pt modelId="{46FCD6EF-327D-3043-A69F-3315ED7A43E4}" type="parTrans" cxnId="{3B4984DE-CC03-C24C-9394-78355788AA2A}">
      <dgm:prSet/>
      <dgm:spPr/>
      <dgm:t>
        <a:bodyPr/>
        <a:lstStyle/>
        <a:p>
          <a:pPr algn="ctr"/>
          <a:endParaRPr lang="en-US"/>
        </a:p>
      </dgm:t>
    </dgm:pt>
    <dgm:pt modelId="{D76D4FAC-E3CF-4D45-A25A-39AFDAF3BC6E}" type="sibTrans" cxnId="{3B4984DE-CC03-C24C-9394-78355788AA2A}">
      <dgm:prSet/>
      <dgm:spPr>
        <a:xfrm>
          <a:off x="890069" y="452736"/>
          <a:ext cx="171020" cy="200061"/>
        </a:xfrm>
        <a:prstGeom prst="rightArrow">
          <a:avLst>
            <a:gd name="adj1" fmla="val 60000"/>
            <a:gd name="adj2" fmla="val 50000"/>
          </a:avLst>
        </a:prstGeom>
        <a:solidFill>
          <a:srgbClr val="4472C4">
            <a:tint val="60000"/>
            <a:hueOff val="0"/>
            <a:satOff val="0"/>
            <a:lumOff val="0"/>
            <a:alphaOff val="0"/>
          </a:srgbClr>
        </a:solidFill>
        <a:ln>
          <a:noFill/>
        </a:ln>
        <a:effectLst/>
      </dgm:spPr>
      <dgm:t>
        <a:bodyPr/>
        <a:lstStyle/>
        <a:p>
          <a:pPr algn="ctr">
            <a:buNone/>
          </a:pPr>
          <a:endParaRPr lang="en-US">
            <a:solidFill>
              <a:sysClr val="window" lastClr="FFFFFF"/>
            </a:solidFill>
            <a:latin typeface="Calibri" panose="020F0502020204030204"/>
            <a:ea typeface="+mn-ea"/>
            <a:cs typeface="+mn-cs"/>
          </a:endParaRPr>
        </a:p>
      </dgm:t>
    </dgm:pt>
    <dgm:pt modelId="{87AB1CB4-F05E-B84F-BF40-1A049FF3ADF3}">
      <dgm:prSet phldrT="[Text]"/>
      <dgm:spPr>
        <a:xfrm>
          <a:off x="1132079" y="310757"/>
          <a:ext cx="806700" cy="484020"/>
        </a:xfrm>
        <a:prstGeom prst="roundRect">
          <a:avLst>
            <a:gd name="adj" fmla="val 10000"/>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n-US">
              <a:solidFill>
                <a:sysClr val="window" lastClr="FFFFFF"/>
              </a:solidFill>
              <a:latin typeface="Calibri" panose="020F0502020204030204"/>
              <a:ea typeface="+mn-ea"/>
              <a:cs typeface="+mn-cs"/>
            </a:rPr>
            <a:t>Caption </a:t>
          </a:r>
        </a:p>
      </dgm:t>
    </dgm:pt>
    <dgm:pt modelId="{D638A8BB-CCE1-9447-81F9-69081AE7D36E}" type="parTrans" cxnId="{4E332662-EC4D-524C-AB96-7BD68E3522DB}">
      <dgm:prSet/>
      <dgm:spPr/>
      <dgm:t>
        <a:bodyPr/>
        <a:lstStyle/>
        <a:p>
          <a:pPr algn="ctr"/>
          <a:endParaRPr lang="en-US"/>
        </a:p>
      </dgm:t>
    </dgm:pt>
    <dgm:pt modelId="{5BA9D4E2-A266-BB40-9E5D-77AB11213F37}" type="sibTrans" cxnId="{4E332662-EC4D-524C-AB96-7BD68E3522DB}">
      <dgm:prSet/>
      <dgm:spPr>
        <a:xfrm>
          <a:off x="2019450" y="452736"/>
          <a:ext cx="171020" cy="200061"/>
        </a:xfrm>
        <a:prstGeom prst="rightArrow">
          <a:avLst>
            <a:gd name="adj1" fmla="val 60000"/>
            <a:gd name="adj2" fmla="val 50000"/>
          </a:avLst>
        </a:prstGeom>
        <a:solidFill>
          <a:srgbClr val="4472C4">
            <a:tint val="60000"/>
            <a:hueOff val="0"/>
            <a:satOff val="0"/>
            <a:lumOff val="0"/>
            <a:alphaOff val="0"/>
          </a:srgbClr>
        </a:solidFill>
        <a:ln>
          <a:noFill/>
        </a:ln>
        <a:effectLst/>
      </dgm:spPr>
      <dgm:t>
        <a:bodyPr/>
        <a:lstStyle/>
        <a:p>
          <a:pPr algn="ctr">
            <a:buNone/>
          </a:pPr>
          <a:endParaRPr lang="en-US">
            <a:solidFill>
              <a:sysClr val="window" lastClr="FFFFFF"/>
            </a:solidFill>
            <a:latin typeface="Calibri" panose="020F0502020204030204"/>
            <a:ea typeface="+mn-ea"/>
            <a:cs typeface="+mn-cs"/>
          </a:endParaRPr>
        </a:p>
      </dgm:t>
    </dgm:pt>
    <dgm:pt modelId="{18E7AC8F-6AF7-5742-938C-E0EC1BF5B1C5}">
      <dgm:prSet phldrT="[Text]"/>
      <dgm:spPr>
        <a:xfrm>
          <a:off x="2261460" y="310757"/>
          <a:ext cx="806700" cy="484020"/>
        </a:xfrm>
        <a:prstGeom prst="roundRect">
          <a:avLst>
            <a:gd name="adj" fmla="val 10000"/>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ctr">
            <a:buNone/>
          </a:pPr>
          <a:r>
            <a:rPr lang="en-US">
              <a:solidFill>
                <a:sysClr val="window" lastClr="FFFFFF"/>
              </a:solidFill>
              <a:latin typeface="Calibri" panose="020F0502020204030204"/>
              <a:ea typeface="+mn-ea"/>
              <a:cs typeface="+mn-cs"/>
            </a:rPr>
            <a:t>Sentiment </a:t>
          </a:r>
        </a:p>
      </dgm:t>
    </dgm:pt>
    <dgm:pt modelId="{5D501B4A-0367-F647-A040-D4594D3B6A61}" type="parTrans" cxnId="{5A69ECDA-0B87-AE4D-A17F-5BED0112772E}">
      <dgm:prSet/>
      <dgm:spPr/>
      <dgm:t>
        <a:bodyPr/>
        <a:lstStyle/>
        <a:p>
          <a:pPr algn="ctr"/>
          <a:endParaRPr lang="en-US"/>
        </a:p>
      </dgm:t>
    </dgm:pt>
    <dgm:pt modelId="{EDE20F08-3B9D-E64C-9CD5-8BFCF4F5662F}" type="sibTrans" cxnId="{5A69ECDA-0B87-AE4D-A17F-5BED0112772E}">
      <dgm:prSet/>
      <dgm:spPr/>
      <dgm:t>
        <a:bodyPr/>
        <a:lstStyle/>
        <a:p>
          <a:pPr algn="ctr"/>
          <a:endParaRPr lang="en-US"/>
        </a:p>
      </dgm:t>
    </dgm:pt>
    <dgm:pt modelId="{5EB33F73-CB57-0D4C-B366-B436E0FC7504}" type="pres">
      <dgm:prSet presAssocID="{30B326C9-3286-7442-B6EE-4239FC71B3A8}" presName="Name0" presStyleCnt="0">
        <dgm:presLayoutVars>
          <dgm:dir/>
          <dgm:resizeHandles val="exact"/>
        </dgm:presLayoutVars>
      </dgm:prSet>
      <dgm:spPr/>
    </dgm:pt>
    <dgm:pt modelId="{795AEAD5-55F3-5346-9C9D-4E6AC4EEA72E}" type="pres">
      <dgm:prSet presAssocID="{05342E44-4495-7D4C-B280-FACB470BC2BB}" presName="node" presStyleLbl="node1" presStyleIdx="0" presStyleCnt="3">
        <dgm:presLayoutVars>
          <dgm:bulletEnabled val="1"/>
        </dgm:presLayoutVars>
      </dgm:prSet>
      <dgm:spPr/>
    </dgm:pt>
    <dgm:pt modelId="{7DC9687A-C893-C441-B916-BE781805CE64}" type="pres">
      <dgm:prSet presAssocID="{D76D4FAC-E3CF-4D45-A25A-39AFDAF3BC6E}" presName="sibTrans" presStyleLbl="sibTrans2D1" presStyleIdx="0" presStyleCnt="2"/>
      <dgm:spPr/>
    </dgm:pt>
    <dgm:pt modelId="{1925DBA5-571E-8D45-B570-F53A08EE0CC8}" type="pres">
      <dgm:prSet presAssocID="{D76D4FAC-E3CF-4D45-A25A-39AFDAF3BC6E}" presName="connectorText" presStyleLbl="sibTrans2D1" presStyleIdx="0" presStyleCnt="2"/>
      <dgm:spPr/>
    </dgm:pt>
    <dgm:pt modelId="{ED396CF8-15DA-164E-8CE2-09AEA1B10005}" type="pres">
      <dgm:prSet presAssocID="{87AB1CB4-F05E-B84F-BF40-1A049FF3ADF3}" presName="node" presStyleLbl="node1" presStyleIdx="1" presStyleCnt="3">
        <dgm:presLayoutVars>
          <dgm:bulletEnabled val="1"/>
        </dgm:presLayoutVars>
      </dgm:prSet>
      <dgm:spPr/>
    </dgm:pt>
    <dgm:pt modelId="{B8BB4143-6D90-4641-AC54-9FDEF498EDC2}" type="pres">
      <dgm:prSet presAssocID="{5BA9D4E2-A266-BB40-9E5D-77AB11213F37}" presName="sibTrans" presStyleLbl="sibTrans2D1" presStyleIdx="1" presStyleCnt="2"/>
      <dgm:spPr/>
    </dgm:pt>
    <dgm:pt modelId="{E56BA953-7ACC-9349-B02D-24774EEE7EE9}" type="pres">
      <dgm:prSet presAssocID="{5BA9D4E2-A266-BB40-9E5D-77AB11213F37}" presName="connectorText" presStyleLbl="sibTrans2D1" presStyleIdx="1" presStyleCnt="2"/>
      <dgm:spPr/>
    </dgm:pt>
    <dgm:pt modelId="{072678A9-45A8-9243-9592-A8E57C7295DF}" type="pres">
      <dgm:prSet presAssocID="{18E7AC8F-6AF7-5742-938C-E0EC1BF5B1C5}" presName="node" presStyleLbl="node1" presStyleIdx="2" presStyleCnt="3">
        <dgm:presLayoutVars>
          <dgm:bulletEnabled val="1"/>
        </dgm:presLayoutVars>
      </dgm:prSet>
      <dgm:spPr/>
    </dgm:pt>
  </dgm:ptLst>
  <dgm:cxnLst>
    <dgm:cxn modelId="{4B90E700-CED2-B04D-B141-19D76728F966}" type="presOf" srcId="{5BA9D4E2-A266-BB40-9E5D-77AB11213F37}" destId="{E56BA953-7ACC-9349-B02D-24774EEE7EE9}" srcOrd="1" destOrd="0" presId="urn:microsoft.com/office/officeart/2005/8/layout/process1"/>
    <dgm:cxn modelId="{18336A1A-870F-9947-A5EE-CB9CE4F8BC9B}" type="presOf" srcId="{D76D4FAC-E3CF-4D45-A25A-39AFDAF3BC6E}" destId="{7DC9687A-C893-C441-B916-BE781805CE64}" srcOrd="0" destOrd="0" presId="urn:microsoft.com/office/officeart/2005/8/layout/process1"/>
    <dgm:cxn modelId="{ACECAB46-65FB-454B-A30E-478E9172A011}" type="presOf" srcId="{05342E44-4495-7D4C-B280-FACB470BC2BB}" destId="{795AEAD5-55F3-5346-9C9D-4E6AC4EEA72E}" srcOrd="0" destOrd="0" presId="urn:microsoft.com/office/officeart/2005/8/layout/process1"/>
    <dgm:cxn modelId="{C1E48457-3C38-C448-A1B1-0294CA2C2D84}" type="presOf" srcId="{87AB1CB4-F05E-B84F-BF40-1A049FF3ADF3}" destId="{ED396CF8-15DA-164E-8CE2-09AEA1B10005}" srcOrd="0" destOrd="0" presId="urn:microsoft.com/office/officeart/2005/8/layout/process1"/>
    <dgm:cxn modelId="{4E332662-EC4D-524C-AB96-7BD68E3522DB}" srcId="{30B326C9-3286-7442-B6EE-4239FC71B3A8}" destId="{87AB1CB4-F05E-B84F-BF40-1A049FF3ADF3}" srcOrd="1" destOrd="0" parTransId="{D638A8BB-CCE1-9447-81F9-69081AE7D36E}" sibTransId="{5BA9D4E2-A266-BB40-9E5D-77AB11213F37}"/>
    <dgm:cxn modelId="{AA4E8D67-A4C4-6546-9543-F44BC40026A8}" type="presOf" srcId="{30B326C9-3286-7442-B6EE-4239FC71B3A8}" destId="{5EB33F73-CB57-0D4C-B366-B436E0FC7504}" srcOrd="0" destOrd="0" presId="urn:microsoft.com/office/officeart/2005/8/layout/process1"/>
    <dgm:cxn modelId="{30B5ACB9-F189-E441-B547-93628094E7B5}" type="presOf" srcId="{D76D4FAC-E3CF-4D45-A25A-39AFDAF3BC6E}" destId="{1925DBA5-571E-8D45-B570-F53A08EE0CC8}" srcOrd="1" destOrd="0" presId="urn:microsoft.com/office/officeart/2005/8/layout/process1"/>
    <dgm:cxn modelId="{D1C84AD2-B7B9-3C47-9DD7-AB52C75687FF}" type="presOf" srcId="{18E7AC8F-6AF7-5742-938C-E0EC1BF5B1C5}" destId="{072678A9-45A8-9243-9592-A8E57C7295DF}" srcOrd="0" destOrd="0" presId="urn:microsoft.com/office/officeart/2005/8/layout/process1"/>
    <dgm:cxn modelId="{5A69ECDA-0B87-AE4D-A17F-5BED0112772E}" srcId="{30B326C9-3286-7442-B6EE-4239FC71B3A8}" destId="{18E7AC8F-6AF7-5742-938C-E0EC1BF5B1C5}" srcOrd="2" destOrd="0" parTransId="{5D501B4A-0367-F647-A040-D4594D3B6A61}" sibTransId="{EDE20F08-3B9D-E64C-9CD5-8BFCF4F5662F}"/>
    <dgm:cxn modelId="{3B4984DE-CC03-C24C-9394-78355788AA2A}" srcId="{30B326C9-3286-7442-B6EE-4239FC71B3A8}" destId="{05342E44-4495-7D4C-B280-FACB470BC2BB}" srcOrd="0" destOrd="0" parTransId="{46FCD6EF-327D-3043-A69F-3315ED7A43E4}" sibTransId="{D76D4FAC-E3CF-4D45-A25A-39AFDAF3BC6E}"/>
    <dgm:cxn modelId="{1B7701E2-DB18-074B-959C-D0A62FB089FE}" type="presOf" srcId="{5BA9D4E2-A266-BB40-9E5D-77AB11213F37}" destId="{B8BB4143-6D90-4641-AC54-9FDEF498EDC2}" srcOrd="0" destOrd="0" presId="urn:microsoft.com/office/officeart/2005/8/layout/process1"/>
    <dgm:cxn modelId="{CDF61711-F2BA-7E46-B78E-22FF36E9ABDA}" type="presParOf" srcId="{5EB33F73-CB57-0D4C-B366-B436E0FC7504}" destId="{795AEAD5-55F3-5346-9C9D-4E6AC4EEA72E}" srcOrd="0" destOrd="0" presId="urn:microsoft.com/office/officeart/2005/8/layout/process1"/>
    <dgm:cxn modelId="{8D0ACF35-C6AB-B242-9C9C-0DFCD23F63CF}" type="presParOf" srcId="{5EB33F73-CB57-0D4C-B366-B436E0FC7504}" destId="{7DC9687A-C893-C441-B916-BE781805CE64}" srcOrd="1" destOrd="0" presId="urn:microsoft.com/office/officeart/2005/8/layout/process1"/>
    <dgm:cxn modelId="{152098ED-39B2-5D41-BC48-1581AC8A4D20}" type="presParOf" srcId="{7DC9687A-C893-C441-B916-BE781805CE64}" destId="{1925DBA5-571E-8D45-B570-F53A08EE0CC8}" srcOrd="0" destOrd="0" presId="urn:microsoft.com/office/officeart/2005/8/layout/process1"/>
    <dgm:cxn modelId="{9DFE36BB-1466-2949-B3B8-5DA6EEC9D718}" type="presParOf" srcId="{5EB33F73-CB57-0D4C-B366-B436E0FC7504}" destId="{ED396CF8-15DA-164E-8CE2-09AEA1B10005}" srcOrd="2" destOrd="0" presId="urn:microsoft.com/office/officeart/2005/8/layout/process1"/>
    <dgm:cxn modelId="{6D6CA8D9-C988-DC44-A249-DA53CD84F124}" type="presParOf" srcId="{5EB33F73-CB57-0D4C-B366-B436E0FC7504}" destId="{B8BB4143-6D90-4641-AC54-9FDEF498EDC2}" srcOrd="3" destOrd="0" presId="urn:microsoft.com/office/officeart/2005/8/layout/process1"/>
    <dgm:cxn modelId="{FE8DFE84-C17F-D442-813D-FC8DD7D79633}" type="presParOf" srcId="{B8BB4143-6D90-4641-AC54-9FDEF498EDC2}" destId="{E56BA953-7ACC-9349-B02D-24774EEE7EE9}" srcOrd="0" destOrd="0" presId="urn:microsoft.com/office/officeart/2005/8/layout/process1"/>
    <dgm:cxn modelId="{A5C01B3B-AC0F-9947-996A-506DD019953A}" type="presParOf" srcId="{5EB33F73-CB57-0D4C-B366-B436E0FC7504}" destId="{072678A9-45A8-9243-9592-A8E57C7295DF}"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5AEAD5-55F3-5346-9C9D-4E6AC4EEA72E}">
      <dsp:nvSpPr>
        <dsp:cNvPr id="0" name=""/>
        <dsp:cNvSpPr/>
      </dsp:nvSpPr>
      <dsp:spPr>
        <a:xfrm>
          <a:off x="2693" y="311257"/>
          <a:ext cx="805032" cy="483019"/>
        </a:xfrm>
        <a:prstGeom prst="roundRect">
          <a:avLst>
            <a:gd name="adj" fmla="val 10000"/>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solidFill>
                <a:sysClr val="window" lastClr="FFFFFF"/>
              </a:solidFill>
              <a:latin typeface="Calibri" panose="020F0502020204030204"/>
              <a:ea typeface="+mn-ea"/>
              <a:cs typeface="+mn-cs"/>
            </a:rPr>
            <a:t>Image </a:t>
          </a:r>
        </a:p>
      </dsp:txBody>
      <dsp:txXfrm>
        <a:off x="16840" y="325404"/>
        <a:ext cx="776738" cy="454725"/>
      </dsp:txXfrm>
    </dsp:sp>
    <dsp:sp modelId="{7DC9687A-C893-C441-B916-BE781805CE64}">
      <dsp:nvSpPr>
        <dsp:cNvPr id="0" name=""/>
        <dsp:cNvSpPr/>
      </dsp:nvSpPr>
      <dsp:spPr>
        <a:xfrm>
          <a:off x="888229" y="452943"/>
          <a:ext cx="170666" cy="199648"/>
        </a:xfrm>
        <a:prstGeom prst="rightArrow">
          <a:avLst>
            <a:gd name="adj1" fmla="val 60000"/>
            <a:gd name="adj2" fmla="val 50000"/>
          </a:avLst>
        </a:prstGeom>
        <a:solidFill>
          <a:srgbClr val="4472C4">
            <a:tint val="60000"/>
            <a:hueOff val="0"/>
            <a:satOff val="0"/>
            <a:lumOff val="0"/>
            <a:alphaOff val="0"/>
          </a:srgb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solidFill>
              <a:sysClr val="window" lastClr="FFFFFF"/>
            </a:solidFill>
            <a:latin typeface="Calibri" panose="020F0502020204030204"/>
            <a:ea typeface="+mn-ea"/>
            <a:cs typeface="+mn-cs"/>
          </a:endParaRPr>
        </a:p>
      </dsp:txBody>
      <dsp:txXfrm>
        <a:off x="888229" y="492873"/>
        <a:ext cx="119466" cy="119788"/>
      </dsp:txXfrm>
    </dsp:sp>
    <dsp:sp modelId="{ED396CF8-15DA-164E-8CE2-09AEA1B10005}">
      <dsp:nvSpPr>
        <dsp:cNvPr id="0" name=""/>
        <dsp:cNvSpPr/>
      </dsp:nvSpPr>
      <dsp:spPr>
        <a:xfrm>
          <a:off x="1129738" y="311257"/>
          <a:ext cx="805032" cy="483019"/>
        </a:xfrm>
        <a:prstGeom prst="roundRect">
          <a:avLst>
            <a:gd name="adj" fmla="val 10000"/>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solidFill>
                <a:sysClr val="window" lastClr="FFFFFF"/>
              </a:solidFill>
              <a:latin typeface="Calibri" panose="020F0502020204030204"/>
              <a:ea typeface="+mn-ea"/>
              <a:cs typeface="+mn-cs"/>
            </a:rPr>
            <a:t>Caption </a:t>
          </a:r>
        </a:p>
      </dsp:txBody>
      <dsp:txXfrm>
        <a:off x="1143885" y="325404"/>
        <a:ext cx="776738" cy="454725"/>
      </dsp:txXfrm>
    </dsp:sp>
    <dsp:sp modelId="{B8BB4143-6D90-4641-AC54-9FDEF498EDC2}">
      <dsp:nvSpPr>
        <dsp:cNvPr id="0" name=""/>
        <dsp:cNvSpPr/>
      </dsp:nvSpPr>
      <dsp:spPr>
        <a:xfrm>
          <a:off x="2015274" y="452943"/>
          <a:ext cx="170666" cy="199648"/>
        </a:xfrm>
        <a:prstGeom prst="rightArrow">
          <a:avLst>
            <a:gd name="adj1" fmla="val 60000"/>
            <a:gd name="adj2" fmla="val 50000"/>
          </a:avLst>
        </a:prstGeom>
        <a:solidFill>
          <a:srgbClr val="4472C4">
            <a:tint val="60000"/>
            <a:hueOff val="0"/>
            <a:satOff val="0"/>
            <a:lumOff val="0"/>
            <a:alphaOff val="0"/>
          </a:srgb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solidFill>
              <a:sysClr val="window" lastClr="FFFFFF"/>
            </a:solidFill>
            <a:latin typeface="Calibri" panose="020F0502020204030204"/>
            <a:ea typeface="+mn-ea"/>
            <a:cs typeface="+mn-cs"/>
          </a:endParaRPr>
        </a:p>
      </dsp:txBody>
      <dsp:txXfrm>
        <a:off x="2015274" y="492873"/>
        <a:ext cx="119466" cy="119788"/>
      </dsp:txXfrm>
    </dsp:sp>
    <dsp:sp modelId="{072678A9-45A8-9243-9592-A8E57C7295DF}">
      <dsp:nvSpPr>
        <dsp:cNvPr id="0" name=""/>
        <dsp:cNvSpPr/>
      </dsp:nvSpPr>
      <dsp:spPr>
        <a:xfrm>
          <a:off x="2256784" y="311257"/>
          <a:ext cx="805032" cy="483019"/>
        </a:xfrm>
        <a:prstGeom prst="roundRect">
          <a:avLst>
            <a:gd name="adj" fmla="val 10000"/>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solidFill>
                <a:sysClr val="window" lastClr="FFFFFF"/>
              </a:solidFill>
              <a:latin typeface="Calibri" panose="020F0502020204030204"/>
              <a:ea typeface="+mn-ea"/>
              <a:cs typeface="+mn-cs"/>
            </a:rPr>
            <a:t>Sentiment </a:t>
          </a:r>
        </a:p>
      </dsp:txBody>
      <dsp:txXfrm>
        <a:off x="2270931" y="325404"/>
        <a:ext cx="776738" cy="45472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jpeg>
</file>

<file path=ppt/media/image12.png>
</file>

<file path=ppt/media/image13.png>
</file>

<file path=ppt/media/image14.png>
</file>

<file path=ppt/media/image15.jpeg>
</file>

<file path=ppt/media/image16.png>
</file>

<file path=ppt/media/image2.jpeg>
</file>

<file path=ppt/media/image3.png>
</file>

<file path=ppt/media/image4.png>
</file>

<file path=ppt/media/image5.jpeg>
</file>

<file path=ppt/media/image6.jp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1/12/22</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1/12/22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1/12/22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1/12/22</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1/12/22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1/12/22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1/12/22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1/12/22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1/12/22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1/12/22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1/12/22</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https://github.com/MITESHPUTHRANNEU/Image-Caption-Generator/raw/master/images/good.PNG?raw=true" TargetMode="External"/><Relationship Id="rId2" Type="http://schemas.openxmlformats.org/officeDocument/2006/relationships/image" Target="../media/image12.png"/><Relationship Id="rId1" Type="http://schemas.openxmlformats.org/officeDocument/2006/relationships/slideLayout" Target="../slideLayouts/slideLayout4.xml"/><Relationship Id="rId5" Type="http://schemas.openxmlformats.org/officeDocument/2006/relationships/image" Target="https://github.com/MITESHPUTHRANNEU/Image-Caption-Generator/raw/master/images/bad.PNG?raw=true" TargetMode="Externa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127.0.0.1:5000/" TargetMode="Externa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hyperlink" Target="http://www.ijaresm.com/uploaded_files/document_file/Yashika_ChughdYV1.pdf" TargetMode="Externa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file:////var/folders/jt/m919b12x4qs2zxlz32lj8mxm0000gp/T/com.microsoft.Word/WebArchiveCopyPasteTempFiles/1*Su2F41rq7sZ3CVNwjRChrg.jpeg" TargetMode="External"/><Relationship Id="rId7" Type="http://schemas.openxmlformats.org/officeDocument/2006/relationships/diagramColors" Target="../diagrams/colors1.xml"/><Relationship Id="rId2" Type="http://schemas.openxmlformats.org/officeDocument/2006/relationships/image" Target="../media/image2.jpeg"/><Relationship Id="rId1" Type="http://schemas.openxmlformats.org/officeDocument/2006/relationships/slideLayout" Target="../slideLayouts/slideLayout6.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5.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hyperlink" Target="https://arxiv.org/abs/1409.1556"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hyperlink" Target="https://arxiv.org/abs/1512.03385" TargetMode="Externa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arxiv.org/abs/1512.00567" TargetMode="External"/><Relationship Id="rId2" Type="http://schemas.openxmlformats.org/officeDocument/2006/relationships/hyperlink" Target="http://www.image-net.org/challenges/LSVRC/" TargetMode="External"/><Relationship Id="rId1" Type="http://schemas.openxmlformats.org/officeDocument/2006/relationships/slideLayout" Target="../slideLayouts/slideLayout4.xml"/><Relationship Id="rId4" Type="http://schemas.openxmlformats.org/officeDocument/2006/relationships/image" Target="../media/image9.tiff"/></Relationships>
</file>

<file path=ppt/slides/_rels/slide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hyperlink" Target="https://arxiv.org/abs/1610.02357"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file:////var/folders/jt/m919b12x4qs2zxlz32lj8mxm0000gp/T/com.microsoft.Word/WebArchiveCopyPasteTempFiles/1*rfYN2EELhLvp2Van3Jo-Yw.jpeg" TargetMode="External"/><Relationship Id="rId2" Type="http://schemas.openxmlformats.org/officeDocument/2006/relationships/image" Target="../media/image11.jpeg"/><Relationship Id="rId1" Type="http://schemas.openxmlformats.org/officeDocument/2006/relationships/slideLayout" Target="../slideLayouts/slideLayout8.xml"/><Relationship Id="rId4" Type="http://schemas.openxmlformats.org/officeDocument/2006/relationships/hyperlink" Target="https://arxiv.org/pdf/1805.09137.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7B678-8340-5441-8E55-9FA0BAD7C2F9}"/>
              </a:ext>
            </a:extLst>
          </p:cNvPr>
          <p:cNvSpPr>
            <a:spLocks noGrp="1"/>
          </p:cNvSpPr>
          <p:nvPr>
            <p:ph type="ctrTitle"/>
          </p:nvPr>
        </p:nvSpPr>
        <p:spPr/>
        <p:txBody>
          <a:bodyPr/>
          <a:lstStyle/>
          <a:p>
            <a:r>
              <a:rPr lang="en-US" dirty="0"/>
              <a:t>EXTERNAL VIVA</a:t>
            </a:r>
          </a:p>
        </p:txBody>
      </p:sp>
      <p:sp>
        <p:nvSpPr>
          <p:cNvPr id="3" name="Subtitle 2">
            <a:extLst>
              <a:ext uri="{FF2B5EF4-FFF2-40B4-BE49-F238E27FC236}">
                <a16:creationId xmlns:a16="http://schemas.microsoft.com/office/drawing/2014/main" id="{AE2BDA61-486F-A14F-85B7-4543E20D0014}"/>
              </a:ext>
            </a:extLst>
          </p:cNvPr>
          <p:cNvSpPr>
            <a:spLocks noGrp="1"/>
          </p:cNvSpPr>
          <p:nvPr>
            <p:ph type="subTitle" idx="1"/>
          </p:nvPr>
        </p:nvSpPr>
        <p:spPr/>
        <p:txBody>
          <a:bodyPr/>
          <a:lstStyle/>
          <a:p>
            <a:r>
              <a:rPr lang="en-US" dirty="0"/>
              <a:t>IMAGE CAPTIONING: AN ASSISTIVE TECHNOLOGY </a:t>
            </a:r>
          </a:p>
        </p:txBody>
      </p:sp>
    </p:spTree>
    <p:extLst>
      <p:ext uri="{BB962C8B-B14F-4D97-AF65-F5344CB8AC3E}">
        <p14:creationId xmlns:p14="http://schemas.microsoft.com/office/powerpoint/2010/main" val="3678293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995A9-11D7-C44C-A22E-7D37ED2ADF58}"/>
              </a:ext>
            </a:extLst>
          </p:cNvPr>
          <p:cNvSpPr>
            <a:spLocks noGrp="1"/>
          </p:cNvSpPr>
          <p:nvPr>
            <p:ph type="title"/>
          </p:nvPr>
        </p:nvSpPr>
        <p:spPr/>
        <p:txBody>
          <a:bodyPr/>
          <a:lstStyle/>
          <a:p>
            <a:r>
              <a:rPr lang="en-US" dirty="0"/>
              <a:t>MODEL COMPARISON</a:t>
            </a:r>
          </a:p>
        </p:txBody>
      </p:sp>
      <p:graphicFrame>
        <p:nvGraphicFramePr>
          <p:cNvPr id="4" name="Content Placeholder 3">
            <a:extLst>
              <a:ext uri="{FF2B5EF4-FFF2-40B4-BE49-F238E27FC236}">
                <a16:creationId xmlns:a16="http://schemas.microsoft.com/office/drawing/2014/main" id="{CFE4AAE8-7FD8-AD43-81A2-562A40A8712A}"/>
              </a:ext>
            </a:extLst>
          </p:cNvPr>
          <p:cNvGraphicFramePr>
            <a:graphicFrameLocks noGrp="1"/>
          </p:cNvGraphicFramePr>
          <p:nvPr>
            <p:ph idx="1"/>
            <p:extLst>
              <p:ext uri="{D42A27DB-BD31-4B8C-83A1-F6EECF244321}">
                <p14:modId xmlns:p14="http://schemas.microsoft.com/office/powerpoint/2010/main" val="1178485057"/>
              </p:ext>
            </p:extLst>
          </p:nvPr>
        </p:nvGraphicFramePr>
        <p:xfrm>
          <a:off x="1676400" y="3556000"/>
          <a:ext cx="8829041" cy="2915919"/>
        </p:xfrm>
        <a:graphic>
          <a:graphicData uri="http://schemas.openxmlformats.org/drawingml/2006/table">
            <a:tbl>
              <a:tblPr firstRow="1" firstCol="1" bandRow="1">
                <a:tableStyleId>{5C22544A-7EE6-4342-B048-85BDC9FD1C3A}</a:tableStyleId>
              </a:tblPr>
              <a:tblGrid>
                <a:gridCol w="1895812">
                  <a:extLst>
                    <a:ext uri="{9D8B030D-6E8A-4147-A177-3AD203B41FA5}">
                      <a16:colId xmlns:a16="http://schemas.microsoft.com/office/drawing/2014/main" val="2604241438"/>
                    </a:ext>
                  </a:extLst>
                </a:gridCol>
                <a:gridCol w="1820990">
                  <a:extLst>
                    <a:ext uri="{9D8B030D-6E8A-4147-A177-3AD203B41FA5}">
                      <a16:colId xmlns:a16="http://schemas.microsoft.com/office/drawing/2014/main" val="3879200997"/>
                    </a:ext>
                  </a:extLst>
                </a:gridCol>
                <a:gridCol w="1820990">
                  <a:extLst>
                    <a:ext uri="{9D8B030D-6E8A-4147-A177-3AD203B41FA5}">
                      <a16:colId xmlns:a16="http://schemas.microsoft.com/office/drawing/2014/main" val="3028325393"/>
                    </a:ext>
                  </a:extLst>
                </a:gridCol>
                <a:gridCol w="1820990">
                  <a:extLst>
                    <a:ext uri="{9D8B030D-6E8A-4147-A177-3AD203B41FA5}">
                      <a16:colId xmlns:a16="http://schemas.microsoft.com/office/drawing/2014/main" val="2702837311"/>
                    </a:ext>
                  </a:extLst>
                </a:gridCol>
                <a:gridCol w="1470259">
                  <a:extLst>
                    <a:ext uri="{9D8B030D-6E8A-4147-A177-3AD203B41FA5}">
                      <a16:colId xmlns:a16="http://schemas.microsoft.com/office/drawing/2014/main" val="3921735460"/>
                    </a:ext>
                  </a:extLst>
                </a:gridCol>
              </a:tblGrid>
              <a:tr h="275408">
                <a:tc>
                  <a:txBody>
                    <a:bodyPr/>
                    <a:lstStyle/>
                    <a:p>
                      <a:pPr algn="ctr">
                        <a:lnSpc>
                          <a:spcPct val="150000"/>
                        </a:lnSpc>
                        <a:spcAft>
                          <a:spcPts val="0"/>
                        </a:spcAft>
                      </a:pPr>
                      <a:r>
                        <a:rPr lang="en-US" sz="1200" dirty="0">
                          <a:effectLst/>
                        </a:rPr>
                        <a:t>Attribute</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Model 1</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Model 2</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Model 3</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Model 4</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554055814"/>
                  </a:ext>
                </a:extLst>
              </a:tr>
              <a:tr h="588917">
                <a:tc>
                  <a:txBody>
                    <a:bodyPr/>
                    <a:lstStyle/>
                    <a:p>
                      <a:pPr algn="ctr">
                        <a:lnSpc>
                          <a:spcPct val="150000"/>
                        </a:lnSpc>
                        <a:spcAft>
                          <a:spcPts val="0"/>
                        </a:spcAft>
                      </a:pPr>
                      <a:r>
                        <a:rPr lang="en-US" sz="1200" dirty="0">
                          <a:effectLst/>
                        </a:rPr>
                        <a:t>Pre-trained model</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dirty="0">
                          <a:effectLst/>
                        </a:rPr>
                        <a:t>VGG-16</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ResNet50</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InceptionV3</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dirty="0" err="1">
                          <a:effectLst/>
                        </a:rPr>
                        <a:t>Xception</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236428104"/>
                  </a:ext>
                </a:extLst>
              </a:tr>
              <a:tr h="588917">
                <a:tc>
                  <a:txBody>
                    <a:bodyPr/>
                    <a:lstStyle/>
                    <a:p>
                      <a:pPr algn="ctr">
                        <a:lnSpc>
                          <a:spcPct val="150000"/>
                        </a:lnSpc>
                        <a:spcAft>
                          <a:spcPts val="0"/>
                        </a:spcAft>
                      </a:pPr>
                      <a:r>
                        <a:rPr lang="en-US" sz="1200">
                          <a:effectLst/>
                        </a:rPr>
                        <a:t>Input shape (Image)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dirty="0">
                          <a:effectLst/>
                        </a:rPr>
                        <a:t>(224,224,3)</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dirty="0">
                          <a:effectLst/>
                        </a:rPr>
                        <a:t>(224,224,3)</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(299,299,3)</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(299,299,3)</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4249345311"/>
                  </a:ext>
                </a:extLst>
              </a:tr>
              <a:tr h="436880">
                <a:tc>
                  <a:txBody>
                    <a:bodyPr/>
                    <a:lstStyle/>
                    <a:p>
                      <a:pPr algn="ctr">
                        <a:lnSpc>
                          <a:spcPct val="150000"/>
                        </a:lnSpc>
                        <a:spcAft>
                          <a:spcPts val="0"/>
                        </a:spcAft>
                      </a:pPr>
                      <a:r>
                        <a:rPr lang="en-US" sz="1200">
                          <a:effectLst/>
                        </a:rPr>
                        <a:t>Output shape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(1,4096)</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dirty="0">
                          <a:effectLst/>
                        </a:rPr>
                        <a:t>(1,2048)</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(1,2048)</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(1,2048)</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085569790"/>
                  </a:ext>
                </a:extLst>
              </a:tr>
              <a:tr h="588917">
                <a:tc>
                  <a:txBody>
                    <a:bodyPr/>
                    <a:lstStyle/>
                    <a:p>
                      <a:pPr algn="ctr">
                        <a:lnSpc>
                          <a:spcPct val="150000"/>
                        </a:lnSpc>
                        <a:spcAft>
                          <a:spcPts val="0"/>
                        </a:spcAft>
                      </a:pPr>
                      <a:r>
                        <a:rPr lang="en-US" sz="1200">
                          <a:effectLst/>
                        </a:rPr>
                        <a:t>Training Parameters</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dirty="0">
                          <a:effectLst/>
                        </a:rPr>
                        <a:t>5,527,963</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dirty="0">
                          <a:effectLst/>
                        </a:rPr>
                        <a:t>5,003,675</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dirty="0">
                          <a:effectLst/>
                        </a:rPr>
                        <a:t>5,003,675</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5,003,675</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120768913"/>
                  </a:ext>
                </a:extLst>
              </a:tr>
              <a:tr h="436880">
                <a:tc>
                  <a:txBody>
                    <a:bodyPr/>
                    <a:lstStyle/>
                    <a:p>
                      <a:pPr algn="ctr">
                        <a:lnSpc>
                          <a:spcPct val="150000"/>
                        </a:lnSpc>
                        <a:spcAft>
                          <a:spcPts val="0"/>
                        </a:spcAft>
                      </a:pPr>
                      <a:r>
                        <a:rPr lang="en-US" sz="1200">
                          <a:effectLst/>
                        </a:rPr>
                        <a:t>Training Loss</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r>
                        <a:rPr lang="en-IN" sz="1200" dirty="0">
                          <a:effectLst/>
                        </a:rPr>
                        <a:t>3.0928</a:t>
                      </a:r>
                      <a:endParaRPr lang="en-IN" sz="1100" dirty="0">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50000"/>
                        </a:lnSpc>
                        <a:spcAft>
                          <a:spcPts val="0"/>
                        </a:spcAft>
                      </a:pPr>
                      <a:r>
                        <a:rPr lang="en-US" sz="1200">
                          <a:effectLst/>
                        </a:rPr>
                        <a:t>2.8485</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r>
                        <a:rPr lang="en-IN" sz="1200" dirty="0">
                          <a:effectLst/>
                        </a:rPr>
                        <a:t>2.6685</a:t>
                      </a:r>
                      <a:endParaRPr lang="en-IN" sz="1100" dirty="0">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200" dirty="0">
                          <a:effectLst/>
                        </a:rPr>
                        <a:t>2.5990</a:t>
                      </a:r>
                      <a:endParaRPr lang="en-IN" sz="1100" dirty="0">
                        <a:effectLst/>
                        <a:latin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041078506"/>
                  </a:ext>
                </a:extLst>
              </a:tr>
            </a:tbl>
          </a:graphicData>
        </a:graphic>
      </p:graphicFrame>
      <p:sp>
        <p:nvSpPr>
          <p:cNvPr id="5" name="TextBox 4">
            <a:extLst>
              <a:ext uri="{FF2B5EF4-FFF2-40B4-BE49-F238E27FC236}">
                <a16:creationId xmlns:a16="http://schemas.microsoft.com/office/drawing/2014/main" id="{F9CC43D5-2EC9-E84C-B5C5-40A3C6423F28}"/>
              </a:ext>
            </a:extLst>
          </p:cNvPr>
          <p:cNvSpPr txBox="1"/>
          <p:nvPr/>
        </p:nvSpPr>
        <p:spPr>
          <a:xfrm>
            <a:off x="1209040" y="2407920"/>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FB9B8DA3-3B08-C647-924D-6B00AE7716A2}"/>
              </a:ext>
            </a:extLst>
          </p:cNvPr>
          <p:cNvSpPr txBox="1"/>
          <p:nvPr/>
        </p:nvSpPr>
        <p:spPr>
          <a:xfrm>
            <a:off x="1393771" y="2592586"/>
            <a:ext cx="9550400" cy="646331"/>
          </a:xfrm>
          <a:prstGeom prst="rect">
            <a:avLst/>
          </a:prstGeom>
          <a:noFill/>
        </p:spPr>
        <p:txBody>
          <a:bodyPr wrap="square" rtlCol="0">
            <a:spAutoFit/>
          </a:bodyPr>
          <a:lstStyle/>
          <a:p>
            <a:r>
              <a:rPr lang="en-US" dirty="0"/>
              <a:t>The maximum length of a caption in the training set comes out to be 34. For training our model, we have used a dropout rate of 0.5 and set the number of epochs as 20. </a:t>
            </a:r>
          </a:p>
        </p:txBody>
      </p:sp>
    </p:spTree>
    <p:extLst>
      <p:ext uri="{BB962C8B-B14F-4D97-AF65-F5344CB8AC3E}">
        <p14:creationId xmlns:p14="http://schemas.microsoft.com/office/powerpoint/2010/main" val="261073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9F6D1-B06C-8D46-95A3-E966A8CCC0E4}"/>
              </a:ext>
            </a:extLst>
          </p:cNvPr>
          <p:cNvSpPr>
            <a:spLocks noGrp="1"/>
          </p:cNvSpPr>
          <p:nvPr>
            <p:ph type="title"/>
          </p:nvPr>
        </p:nvSpPr>
        <p:spPr/>
        <p:txBody>
          <a:bodyPr/>
          <a:lstStyle/>
          <a:p>
            <a:r>
              <a:rPr lang="en-US" dirty="0"/>
              <a:t>EVALUATION</a:t>
            </a:r>
          </a:p>
        </p:txBody>
      </p:sp>
      <p:sp>
        <p:nvSpPr>
          <p:cNvPr id="5" name="Rectangle 2">
            <a:extLst>
              <a:ext uri="{FF2B5EF4-FFF2-40B4-BE49-F238E27FC236}">
                <a16:creationId xmlns:a16="http://schemas.microsoft.com/office/drawing/2014/main" id="{13F2E838-17F7-DF43-8978-34DE85BC33E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7169" name="Picture 18" descr="https://github.com/MITESHPUTHRANNEU/Image-Caption-Generator/raw/master/images/good.PNG?raw=true">
            <a:extLst>
              <a:ext uri="{FF2B5EF4-FFF2-40B4-BE49-F238E27FC236}">
                <a16:creationId xmlns:a16="http://schemas.microsoft.com/office/drawing/2014/main" id="{4A817511-2B13-264F-BCC6-639ED2A4B285}"/>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746234" y="2352128"/>
            <a:ext cx="5086569" cy="420685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4">
            <a:extLst>
              <a:ext uri="{FF2B5EF4-FFF2-40B4-BE49-F238E27FC236}">
                <a16:creationId xmlns:a16="http://schemas.microsoft.com/office/drawing/2014/main" id="{4D849A53-2CBD-FC4C-BE4A-358390A8A698}"/>
              </a:ext>
            </a:extLst>
          </p:cNvPr>
          <p:cNvSpPr>
            <a:spLocks noChangeArrowheads="1"/>
          </p:cNvSpPr>
          <p:nvPr/>
        </p:nvSpPr>
        <p:spPr bwMode="auto">
          <a:xfrm>
            <a:off x="6043448" y="279575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7171" name="Picture 19" descr="https://github.com/MITESHPUTHRANNEU/Image-Caption-Generator/raw/master/images/bad.PNG?raw=true">
            <a:extLst>
              <a:ext uri="{FF2B5EF4-FFF2-40B4-BE49-F238E27FC236}">
                <a16:creationId xmlns:a16="http://schemas.microsoft.com/office/drawing/2014/main" id="{19D3E363-B26B-5E42-B031-88A4DF9F691C}"/>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5832803" y="2795752"/>
            <a:ext cx="6263471" cy="3610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04985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03485-43FD-144B-AF65-C6806D7D992D}"/>
              </a:ext>
            </a:extLst>
          </p:cNvPr>
          <p:cNvSpPr>
            <a:spLocks noGrp="1"/>
          </p:cNvSpPr>
          <p:nvPr>
            <p:ph type="title"/>
          </p:nvPr>
        </p:nvSpPr>
        <p:spPr/>
        <p:txBody>
          <a:bodyPr/>
          <a:lstStyle/>
          <a:p>
            <a:r>
              <a:rPr lang="en-US" dirty="0"/>
              <a:t>COMPARISON OF QUALITY OF GENERATED CAPTIONS</a:t>
            </a:r>
          </a:p>
        </p:txBody>
      </p:sp>
      <p:graphicFrame>
        <p:nvGraphicFramePr>
          <p:cNvPr id="6" name="Content Placeholder 5">
            <a:extLst>
              <a:ext uri="{FF2B5EF4-FFF2-40B4-BE49-F238E27FC236}">
                <a16:creationId xmlns:a16="http://schemas.microsoft.com/office/drawing/2014/main" id="{EA9842F1-2086-8946-8AAA-DE2E3A468E35}"/>
              </a:ext>
            </a:extLst>
          </p:cNvPr>
          <p:cNvGraphicFramePr>
            <a:graphicFrameLocks noGrp="1"/>
          </p:cNvGraphicFramePr>
          <p:nvPr>
            <p:ph idx="1"/>
            <p:extLst>
              <p:ext uri="{D42A27DB-BD31-4B8C-83A1-F6EECF244321}">
                <p14:modId xmlns:p14="http://schemas.microsoft.com/office/powerpoint/2010/main" val="778372596"/>
              </p:ext>
            </p:extLst>
          </p:nvPr>
        </p:nvGraphicFramePr>
        <p:xfrm>
          <a:off x="1835406" y="3463211"/>
          <a:ext cx="8688915" cy="2486657"/>
        </p:xfrm>
        <a:graphic>
          <a:graphicData uri="http://schemas.openxmlformats.org/drawingml/2006/table">
            <a:tbl>
              <a:tblPr firstRow="1" bandRow="1">
                <a:tableStyleId>{5C22544A-7EE6-4342-B048-85BDC9FD1C3A}</a:tableStyleId>
              </a:tblPr>
              <a:tblGrid>
                <a:gridCol w="1957307">
                  <a:extLst>
                    <a:ext uri="{9D8B030D-6E8A-4147-A177-3AD203B41FA5}">
                      <a16:colId xmlns:a16="http://schemas.microsoft.com/office/drawing/2014/main" val="33760598"/>
                    </a:ext>
                  </a:extLst>
                </a:gridCol>
                <a:gridCol w="1518259">
                  <a:extLst>
                    <a:ext uri="{9D8B030D-6E8A-4147-A177-3AD203B41FA5}">
                      <a16:colId xmlns:a16="http://schemas.microsoft.com/office/drawing/2014/main" val="4166696999"/>
                    </a:ext>
                  </a:extLst>
                </a:gridCol>
                <a:gridCol w="1737783">
                  <a:extLst>
                    <a:ext uri="{9D8B030D-6E8A-4147-A177-3AD203B41FA5}">
                      <a16:colId xmlns:a16="http://schemas.microsoft.com/office/drawing/2014/main" val="3965553724"/>
                    </a:ext>
                  </a:extLst>
                </a:gridCol>
                <a:gridCol w="1737783">
                  <a:extLst>
                    <a:ext uri="{9D8B030D-6E8A-4147-A177-3AD203B41FA5}">
                      <a16:colId xmlns:a16="http://schemas.microsoft.com/office/drawing/2014/main" val="1344760275"/>
                    </a:ext>
                  </a:extLst>
                </a:gridCol>
                <a:gridCol w="1737783">
                  <a:extLst>
                    <a:ext uri="{9D8B030D-6E8A-4147-A177-3AD203B41FA5}">
                      <a16:colId xmlns:a16="http://schemas.microsoft.com/office/drawing/2014/main" val="4167505878"/>
                    </a:ext>
                  </a:extLst>
                </a:gridCol>
              </a:tblGrid>
              <a:tr h="498683">
                <a:tc>
                  <a:txBody>
                    <a:bodyPr/>
                    <a:lstStyle/>
                    <a:p>
                      <a:r>
                        <a:rPr lang="en-US" dirty="0"/>
                        <a:t>PRE-TRAINED MODEL</a:t>
                      </a:r>
                    </a:p>
                  </a:txBody>
                  <a:tcPr/>
                </a:tc>
                <a:tc>
                  <a:txBody>
                    <a:bodyPr/>
                    <a:lstStyle/>
                    <a:p>
                      <a:r>
                        <a:rPr lang="en-US" dirty="0"/>
                        <a:t>BLEU-1</a:t>
                      </a:r>
                    </a:p>
                  </a:txBody>
                  <a:tcPr/>
                </a:tc>
                <a:tc>
                  <a:txBody>
                    <a:bodyPr/>
                    <a:lstStyle/>
                    <a:p>
                      <a:r>
                        <a:rPr lang="en-US" dirty="0"/>
                        <a:t>BLEU-2</a:t>
                      </a:r>
                    </a:p>
                  </a:txBody>
                  <a:tcPr/>
                </a:tc>
                <a:tc>
                  <a:txBody>
                    <a:bodyPr/>
                    <a:lstStyle/>
                    <a:p>
                      <a:r>
                        <a:rPr lang="en-US" dirty="0"/>
                        <a:t>BLEU-3</a:t>
                      </a:r>
                    </a:p>
                  </a:txBody>
                  <a:tcPr/>
                </a:tc>
                <a:tc>
                  <a:txBody>
                    <a:bodyPr/>
                    <a:lstStyle/>
                    <a:p>
                      <a:r>
                        <a:rPr lang="en-US" dirty="0"/>
                        <a:t>BLEU-4</a:t>
                      </a:r>
                    </a:p>
                  </a:txBody>
                  <a:tcPr/>
                </a:tc>
                <a:extLst>
                  <a:ext uri="{0D108BD9-81ED-4DB2-BD59-A6C34878D82A}">
                    <a16:rowId xmlns:a16="http://schemas.microsoft.com/office/drawing/2014/main" val="2347539636"/>
                  </a:ext>
                </a:extLst>
              </a:tr>
              <a:tr h="192131">
                <a:tc>
                  <a:txBody>
                    <a:bodyPr/>
                    <a:lstStyle/>
                    <a:p>
                      <a:r>
                        <a:rPr lang="en-US" dirty="0" err="1"/>
                        <a:t>ResNet</a:t>
                      </a:r>
                      <a:r>
                        <a:rPr lang="en-US" dirty="0"/>
                        <a:t> 50</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t>0.519163</a:t>
                      </a: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t>0.279260</a:t>
                      </a:r>
                      <a:endParaRPr lang="en-US" dirty="0"/>
                    </a:p>
                    <a:p>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t>0.195061</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t>0.093271</a:t>
                      </a:r>
                    </a:p>
                    <a:p>
                      <a:endParaRPr lang="en-US" dirty="0"/>
                    </a:p>
                  </a:txBody>
                  <a:tcPr/>
                </a:tc>
                <a:extLst>
                  <a:ext uri="{0D108BD9-81ED-4DB2-BD59-A6C34878D82A}">
                    <a16:rowId xmlns:a16="http://schemas.microsoft.com/office/drawing/2014/main" val="994708634"/>
                  </a:ext>
                </a:extLst>
              </a:tr>
              <a:tr h="370840">
                <a:tc>
                  <a:txBody>
                    <a:bodyPr/>
                    <a:lstStyle/>
                    <a:p>
                      <a:r>
                        <a:rPr lang="en-US" b="0" dirty="0"/>
                        <a:t>VGG-16</a:t>
                      </a:r>
                    </a:p>
                  </a:txBody>
                  <a:tcPr/>
                </a:tc>
                <a:tc>
                  <a:txBody>
                    <a:bodyPr/>
                    <a:lstStyle/>
                    <a:p>
                      <a:r>
                        <a:rPr lang="en-IN" dirty="0"/>
                        <a:t>0.500829</a:t>
                      </a:r>
                      <a:endParaRPr lang="en-US" dirty="0"/>
                    </a:p>
                  </a:txBody>
                  <a:tcPr/>
                </a:tc>
                <a:tc>
                  <a:txBody>
                    <a:bodyPr/>
                    <a:lstStyle/>
                    <a:p>
                      <a:r>
                        <a:rPr lang="en-IN" dirty="0"/>
                        <a:t>0.258246</a:t>
                      </a:r>
                      <a:endParaRPr lang="en-US" dirty="0"/>
                    </a:p>
                  </a:txBody>
                  <a:tcPr/>
                </a:tc>
                <a:tc>
                  <a:txBody>
                    <a:bodyPr/>
                    <a:lstStyle/>
                    <a:p>
                      <a:r>
                        <a:rPr lang="en-IN" dirty="0"/>
                        <a:t>0.175336</a:t>
                      </a:r>
                      <a:endParaRPr lang="en-US" dirty="0"/>
                    </a:p>
                  </a:txBody>
                  <a:tcPr/>
                </a:tc>
                <a:tc>
                  <a:txBody>
                    <a:bodyPr/>
                    <a:lstStyle/>
                    <a:p>
                      <a:r>
                        <a:rPr lang="en-IN" dirty="0"/>
                        <a:t>0.079138</a:t>
                      </a:r>
                      <a:endParaRPr lang="en-US" dirty="0"/>
                    </a:p>
                  </a:txBody>
                  <a:tcPr/>
                </a:tc>
                <a:extLst>
                  <a:ext uri="{0D108BD9-81ED-4DB2-BD59-A6C34878D82A}">
                    <a16:rowId xmlns:a16="http://schemas.microsoft.com/office/drawing/2014/main" val="478641518"/>
                  </a:ext>
                </a:extLst>
              </a:tr>
              <a:tr h="469897">
                <a:tc>
                  <a:txBody>
                    <a:bodyPr/>
                    <a:lstStyle/>
                    <a:p>
                      <a:r>
                        <a:rPr lang="en-US" dirty="0"/>
                        <a:t>InceptionV3</a:t>
                      </a:r>
                    </a:p>
                  </a:txBody>
                  <a:tcPr/>
                </a:tc>
                <a:tc>
                  <a:txBody>
                    <a:bodyPr/>
                    <a:lstStyle/>
                    <a:p>
                      <a:r>
                        <a:rPr lang="en-IN" dirty="0"/>
                        <a:t>0.519715</a:t>
                      </a:r>
                      <a:endParaRPr lang="en-US" dirty="0"/>
                    </a:p>
                  </a:txBody>
                  <a:tcPr/>
                </a:tc>
                <a:tc>
                  <a:txBody>
                    <a:bodyPr/>
                    <a:lstStyle/>
                    <a:p>
                      <a:r>
                        <a:rPr lang="en-IN" dirty="0"/>
                        <a:t>0.280572</a:t>
                      </a:r>
                      <a:endParaRPr lang="en-US" dirty="0"/>
                    </a:p>
                  </a:txBody>
                  <a:tcPr/>
                </a:tc>
                <a:tc>
                  <a:txBody>
                    <a:bodyPr/>
                    <a:lstStyle/>
                    <a:p>
                      <a:r>
                        <a:rPr lang="en-IN" dirty="0"/>
                        <a:t>0.191283</a:t>
                      </a:r>
                      <a:endParaRPr lang="en-US" dirty="0"/>
                    </a:p>
                  </a:txBody>
                  <a:tcPr/>
                </a:tc>
                <a:tc>
                  <a:txBody>
                    <a:bodyPr/>
                    <a:lstStyle/>
                    <a:p>
                      <a:r>
                        <a:rPr lang="en-IN" dirty="0"/>
                        <a:t>0.089288</a:t>
                      </a:r>
                      <a:endParaRPr lang="en-US" dirty="0"/>
                    </a:p>
                  </a:txBody>
                  <a:tcPr/>
                </a:tc>
                <a:extLst>
                  <a:ext uri="{0D108BD9-81ED-4DB2-BD59-A6C34878D82A}">
                    <a16:rowId xmlns:a16="http://schemas.microsoft.com/office/drawing/2014/main" val="4247169602"/>
                  </a:ext>
                </a:extLst>
              </a:tr>
              <a:tr h="282222">
                <a:tc>
                  <a:txBody>
                    <a:bodyPr/>
                    <a:lstStyle/>
                    <a:p>
                      <a:r>
                        <a:rPr lang="en-US" dirty="0" err="1"/>
                        <a:t>Xception</a:t>
                      </a:r>
                      <a:endParaRPr lang="en-US" dirty="0"/>
                    </a:p>
                  </a:txBody>
                  <a:tcPr/>
                </a:tc>
                <a:tc>
                  <a:txBody>
                    <a:bodyPr/>
                    <a:lstStyle/>
                    <a:p>
                      <a:r>
                        <a:rPr lang="en-IN" dirty="0"/>
                        <a:t>0.525859</a:t>
                      </a:r>
                      <a:endParaRPr lang="en-US" dirty="0"/>
                    </a:p>
                  </a:txBody>
                  <a:tcPr/>
                </a:tc>
                <a:tc>
                  <a:txBody>
                    <a:bodyPr/>
                    <a:lstStyle/>
                    <a:p>
                      <a:r>
                        <a:rPr lang="en-IN" dirty="0"/>
                        <a:t>0.298624</a:t>
                      </a:r>
                      <a:endParaRPr lang="en-US" dirty="0"/>
                    </a:p>
                  </a:txBody>
                  <a:tcPr/>
                </a:tc>
                <a:tc>
                  <a:txBody>
                    <a:bodyPr/>
                    <a:lstStyle/>
                    <a:p>
                      <a:r>
                        <a:rPr lang="en-IN" dirty="0"/>
                        <a:t>0.212307</a:t>
                      </a:r>
                      <a:endParaRPr lang="en-US" dirty="0"/>
                    </a:p>
                  </a:txBody>
                  <a:tcPr/>
                </a:tc>
                <a:tc>
                  <a:txBody>
                    <a:bodyPr/>
                    <a:lstStyle/>
                    <a:p>
                      <a:r>
                        <a:rPr lang="en-IN" dirty="0"/>
                        <a:t>0.102526</a:t>
                      </a:r>
                      <a:endParaRPr lang="en-US" dirty="0"/>
                    </a:p>
                  </a:txBody>
                  <a:tcPr/>
                </a:tc>
                <a:extLst>
                  <a:ext uri="{0D108BD9-81ED-4DB2-BD59-A6C34878D82A}">
                    <a16:rowId xmlns:a16="http://schemas.microsoft.com/office/drawing/2014/main" val="34656557"/>
                  </a:ext>
                </a:extLst>
              </a:tr>
            </a:tbl>
          </a:graphicData>
        </a:graphic>
      </p:graphicFrame>
      <p:sp>
        <p:nvSpPr>
          <p:cNvPr id="7" name="TextBox 6">
            <a:extLst>
              <a:ext uri="{FF2B5EF4-FFF2-40B4-BE49-F238E27FC236}">
                <a16:creationId xmlns:a16="http://schemas.microsoft.com/office/drawing/2014/main" id="{6FB5E190-7EB7-564C-A136-905089202E9A}"/>
              </a:ext>
            </a:extLst>
          </p:cNvPr>
          <p:cNvSpPr txBox="1"/>
          <p:nvPr/>
        </p:nvSpPr>
        <p:spPr>
          <a:xfrm>
            <a:off x="966515" y="2761156"/>
            <a:ext cx="10426698" cy="369332"/>
          </a:xfrm>
          <a:prstGeom prst="rect">
            <a:avLst/>
          </a:prstGeom>
          <a:noFill/>
        </p:spPr>
        <p:txBody>
          <a:bodyPr wrap="square" rtlCol="0">
            <a:spAutoFit/>
          </a:bodyPr>
          <a:lstStyle/>
          <a:p>
            <a:pPr algn="ctr"/>
            <a:r>
              <a:rPr lang="en-US" dirty="0"/>
              <a:t>BLEU 1 suggests the accuracy up of unigram, BLEU 2 for bigram and so on.  </a:t>
            </a:r>
          </a:p>
        </p:txBody>
      </p:sp>
    </p:spTree>
    <p:extLst>
      <p:ext uri="{BB962C8B-B14F-4D97-AF65-F5344CB8AC3E}">
        <p14:creationId xmlns:p14="http://schemas.microsoft.com/office/powerpoint/2010/main" val="2193242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EC92E-FBEF-7341-82A6-B1DB47955CCA}"/>
              </a:ext>
            </a:extLst>
          </p:cNvPr>
          <p:cNvSpPr>
            <a:spLocks noGrp="1"/>
          </p:cNvSpPr>
          <p:nvPr>
            <p:ph type="title"/>
          </p:nvPr>
        </p:nvSpPr>
        <p:spPr/>
        <p:txBody>
          <a:bodyPr/>
          <a:lstStyle/>
          <a:p>
            <a:r>
              <a:rPr lang="en-US" dirty="0"/>
              <a:t>RESULTS</a:t>
            </a:r>
          </a:p>
        </p:txBody>
      </p:sp>
      <p:graphicFrame>
        <p:nvGraphicFramePr>
          <p:cNvPr id="6" name="Content Placeholder 5">
            <a:extLst>
              <a:ext uri="{FF2B5EF4-FFF2-40B4-BE49-F238E27FC236}">
                <a16:creationId xmlns:a16="http://schemas.microsoft.com/office/drawing/2014/main" id="{AB7B09F1-367E-074A-8E0A-3834CBE21186}"/>
              </a:ext>
            </a:extLst>
          </p:cNvPr>
          <p:cNvGraphicFramePr>
            <a:graphicFrameLocks noGrp="1"/>
          </p:cNvGraphicFramePr>
          <p:nvPr>
            <p:ph sz="half" idx="2"/>
            <p:extLst>
              <p:ext uri="{D42A27DB-BD31-4B8C-83A1-F6EECF244321}">
                <p14:modId xmlns:p14="http://schemas.microsoft.com/office/powerpoint/2010/main" val="2818238605"/>
              </p:ext>
            </p:extLst>
          </p:nvPr>
        </p:nvGraphicFramePr>
        <p:xfrm>
          <a:off x="6579475" y="2837793"/>
          <a:ext cx="4771696" cy="2688289"/>
        </p:xfrm>
        <a:graphic>
          <a:graphicData uri="http://schemas.openxmlformats.org/drawingml/2006/table">
            <a:tbl>
              <a:tblPr firstRow="1" firstCol="1" bandRow="1">
                <a:tableStyleId>{5C22544A-7EE6-4342-B048-85BDC9FD1C3A}</a:tableStyleId>
              </a:tblPr>
              <a:tblGrid>
                <a:gridCol w="2385848">
                  <a:extLst>
                    <a:ext uri="{9D8B030D-6E8A-4147-A177-3AD203B41FA5}">
                      <a16:colId xmlns:a16="http://schemas.microsoft.com/office/drawing/2014/main" val="3792914754"/>
                    </a:ext>
                  </a:extLst>
                </a:gridCol>
                <a:gridCol w="2385848">
                  <a:extLst>
                    <a:ext uri="{9D8B030D-6E8A-4147-A177-3AD203B41FA5}">
                      <a16:colId xmlns:a16="http://schemas.microsoft.com/office/drawing/2014/main" val="862780163"/>
                    </a:ext>
                  </a:extLst>
                </a:gridCol>
              </a:tblGrid>
              <a:tr h="401605">
                <a:tc>
                  <a:txBody>
                    <a:bodyPr/>
                    <a:lstStyle/>
                    <a:p>
                      <a:pPr algn="just">
                        <a:spcBef>
                          <a:spcPts val="400"/>
                        </a:spcBef>
                        <a:spcAft>
                          <a:spcPts val="1000"/>
                        </a:spcAft>
                        <a:tabLst>
                          <a:tab pos="338455" algn="l"/>
                        </a:tabLst>
                      </a:pPr>
                      <a:r>
                        <a:rPr lang="en-US" sz="1200">
                          <a:effectLst/>
                        </a:rPr>
                        <a:t>Model</a:t>
                      </a:r>
                      <a:endParaRPr lang="en-IN" sz="800">
                        <a:effectLst/>
                        <a:latin typeface="Times New Roman" panose="02020603050405020304" pitchFamily="18" charset="0"/>
                        <a:ea typeface="SimSun" panose="02010600030101010101" pitchFamily="2" charset="-122"/>
                      </a:endParaRPr>
                    </a:p>
                  </a:txBody>
                  <a:tcPr marL="68580" marR="68580" marT="0" marB="0"/>
                </a:tc>
                <a:tc>
                  <a:txBody>
                    <a:bodyPr/>
                    <a:lstStyle/>
                    <a:p>
                      <a:pPr algn="just">
                        <a:spcBef>
                          <a:spcPts val="400"/>
                        </a:spcBef>
                        <a:spcAft>
                          <a:spcPts val="1000"/>
                        </a:spcAft>
                        <a:tabLst>
                          <a:tab pos="338455" algn="l"/>
                        </a:tabLst>
                      </a:pPr>
                      <a:r>
                        <a:rPr lang="en-US" sz="1200">
                          <a:effectLst/>
                        </a:rPr>
                        <a:t>Generated Caption for Fig. 9. </a:t>
                      </a:r>
                      <a:endParaRPr lang="en-IN" sz="80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4146633585"/>
                  </a:ext>
                </a:extLst>
              </a:tr>
              <a:tr h="762228">
                <a:tc>
                  <a:txBody>
                    <a:bodyPr/>
                    <a:lstStyle/>
                    <a:p>
                      <a:pPr algn="just">
                        <a:spcBef>
                          <a:spcPts val="400"/>
                        </a:spcBef>
                        <a:spcAft>
                          <a:spcPts val="1000"/>
                        </a:spcAft>
                        <a:tabLst>
                          <a:tab pos="338455" algn="l"/>
                        </a:tabLst>
                      </a:pPr>
                      <a:r>
                        <a:rPr lang="en-US" sz="1200" dirty="0">
                          <a:effectLst/>
                        </a:rPr>
                        <a:t>ResNet50 + LSTM</a:t>
                      </a:r>
                      <a:endParaRPr lang="en-IN" sz="800" dirty="0">
                        <a:effectLst/>
                        <a:latin typeface="Times New Roman" panose="02020603050405020304" pitchFamily="18" charset="0"/>
                        <a:ea typeface="SimSun" panose="02010600030101010101" pitchFamily="2" charset="-122"/>
                      </a:endParaRPr>
                    </a:p>
                  </a:txBody>
                  <a:tcPr marL="68580" marR="68580" marT="0" marB="0"/>
                </a:tc>
                <a:tc>
                  <a:txBody>
                    <a:bodyPr/>
                    <a:lstStyle/>
                    <a:p>
                      <a:pPr algn="just">
                        <a:spcBef>
                          <a:spcPts val="400"/>
                        </a:spcBef>
                        <a:spcAft>
                          <a:spcPts val="1000"/>
                        </a:spcAft>
                        <a:tabLst>
                          <a:tab pos="338455" algn="l"/>
                        </a:tabLst>
                      </a:pPr>
                      <a:r>
                        <a:rPr lang="en-US" sz="1200">
                          <a:effectLst/>
                        </a:rPr>
                        <a:t>two men attempt to baseball teams are playing soccer on field</a:t>
                      </a:r>
                      <a:endParaRPr lang="en-IN" sz="80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3539469349"/>
                  </a:ext>
                </a:extLst>
              </a:tr>
              <a:tr h="571671">
                <a:tc>
                  <a:txBody>
                    <a:bodyPr/>
                    <a:lstStyle/>
                    <a:p>
                      <a:pPr algn="just">
                        <a:spcBef>
                          <a:spcPts val="400"/>
                        </a:spcBef>
                        <a:spcAft>
                          <a:spcPts val="1000"/>
                        </a:spcAft>
                        <a:tabLst>
                          <a:tab pos="338455" algn="l"/>
                        </a:tabLst>
                      </a:pPr>
                      <a:r>
                        <a:rPr lang="en-US" sz="1200">
                          <a:effectLst/>
                        </a:rPr>
                        <a:t>VGG16 + LSTM</a:t>
                      </a:r>
                      <a:endParaRPr lang="en-IN" sz="800">
                        <a:effectLst/>
                        <a:latin typeface="Times New Roman" panose="02020603050405020304" pitchFamily="18" charset="0"/>
                        <a:ea typeface="SimSun" panose="02010600030101010101" pitchFamily="2" charset="-122"/>
                      </a:endParaRPr>
                    </a:p>
                  </a:txBody>
                  <a:tcPr marL="68580" marR="68580" marT="0" marB="0"/>
                </a:tc>
                <a:tc>
                  <a:txBody>
                    <a:bodyPr/>
                    <a:lstStyle/>
                    <a:p>
                      <a:pPr algn="just">
                        <a:spcBef>
                          <a:spcPts val="400"/>
                        </a:spcBef>
                        <a:spcAft>
                          <a:spcPts val="1000"/>
                        </a:spcAft>
                        <a:tabLst>
                          <a:tab pos="338455" algn="l"/>
                        </a:tabLst>
                      </a:pPr>
                      <a:r>
                        <a:rPr lang="en-US" sz="1200">
                          <a:effectLst/>
                        </a:rPr>
                        <a:t>two men are playing soccer in the field</a:t>
                      </a:r>
                      <a:endParaRPr lang="en-IN" sz="80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2830855181"/>
                  </a:ext>
                </a:extLst>
              </a:tr>
              <a:tr h="571671">
                <a:tc>
                  <a:txBody>
                    <a:bodyPr/>
                    <a:lstStyle/>
                    <a:p>
                      <a:pPr algn="just">
                        <a:spcBef>
                          <a:spcPts val="400"/>
                        </a:spcBef>
                        <a:spcAft>
                          <a:spcPts val="1000"/>
                        </a:spcAft>
                        <a:tabLst>
                          <a:tab pos="338455" algn="l"/>
                        </a:tabLst>
                      </a:pPr>
                      <a:r>
                        <a:rPr lang="en-US" sz="1200">
                          <a:effectLst/>
                        </a:rPr>
                        <a:t>InceptionV3 + LSTM</a:t>
                      </a:r>
                      <a:endParaRPr lang="en-IN" sz="800">
                        <a:effectLst/>
                        <a:latin typeface="Times New Roman" panose="02020603050405020304" pitchFamily="18" charset="0"/>
                        <a:ea typeface="SimSun" panose="02010600030101010101" pitchFamily="2" charset="-122"/>
                      </a:endParaRPr>
                    </a:p>
                  </a:txBody>
                  <a:tcPr marL="68580" marR="68580" marT="0" marB="0"/>
                </a:tc>
                <a:tc>
                  <a:txBody>
                    <a:bodyPr/>
                    <a:lstStyle/>
                    <a:p>
                      <a:pPr algn="just">
                        <a:spcBef>
                          <a:spcPts val="400"/>
                        </a:spcBef>
                        <a:spcAft>
                          <a:spcPts val="1000"/>
                        </a:spcAft>
                        <a:tabLst>
                          <a:tab pos="338455" algn="l"/>
                        </a:tabLst>
                      </a:pPr>
                      <a:r>
                        <a:rPr lang="en-US" sz="1200">
                          <a:effectLst/>
                        </a:rPr>
                        <a:t>baseball player in red and white uniform is running</a:t>
                      </a:r>
                      <a:endParaRPr lang="en-IN" sz="80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754958711"/>
                  </a:ext>
                </a:extLst>
              </a:tr>
              <a:tr h="381114">
                <a:tc>
                  <a:txBody>
                    <a:bodyPr/>
                    <a:lstStyle/>
                    <a:p>
                      <a:pPr algn="just">
                        <a:spcBef>
                          <a:spcPts val="400"/>
                        </a:spcBef>
                        <a:spcAft>
                          <a:spcPts val="1000"/>
                        </a:spcAft>
                        <a:tabLst>
                          <a:tab pos="338455" algn="l"/>
                        </a:tabLst>
                      </a:pPr>
                      <a:r>
                        <a:rPr lang="en-US" sz="1200">
                          <a:effectLst/>
                        </a:rPr>
                        <a:t>Xception + LSTM</a:t>
                      </a:r>
                      <a:endParaRPr lang="en-IN" sz="800">
                        <a:effectLst/>
                        <a:latin typeface="Times New Roman" panose="02020603050405020304" pitchFamily="18" charset="0"/>
                        <a:ea typeface="SimSun" panose="02010600030101010101" pitchFamily="2" charset="-122"/>
                      </a:endParaRPr>
                    </a:p>
                  </a:txBody>
                  <a:tcPr marL="68580" marR="68580" marT="0" marB="0"/>
                </a:tc>
                <a:tc>
                  <a:txBody>
                    <a:bodyPr/>
                    <a:lstStyle/>
                    <a:p>
                      <a:pPr algn="just">
                        <a:spcBef>
                          <a:spcPts val="400"/>
                        </a:spcBef>
                        <a:spcAft>
                          <a:spcPts val="1000"/>
                        </a:spcAft>
                        <a:tabLst>
                          <a:tab pos="338455" algn="l"/>
                        </a:tabLst>
                      </a:pPr>
                      <a:r>
                        <a:rPr lang="en-US" sz="1200" dirty="0">
                          <a:effectLst/>
                        </a:rPr>
                        <a:t>two men are playing rugby</a:t>
                      </a:r>
                      <a:endParaRPr lang="en-IN" sz="8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1434718582"/>
                  </a:ext>
                </a:extLst>
              </a:tr>
            </a:tbl>
          </a:graphicData>
        </a:graphic>
      </p:graphicFrame>
      <p:pic>
        <p:nvPicPr>
          <p:cNvPr id="5" name="Content Placeholder 4" descr="/var/folders/jt/m919b12x4qs2zxlz32lj8mxm0000gp/T/com.microsoft.Word/Content.MSO/7ED794D7.tmp">
            <a:extLst>
              <a:ext uri="{FF2B5EF4-FFF2-40B4-BE49-F238E27FC236}">
                <a16:creationId xmlns:a16="http://schemas.microsoft.com/office/drawing/2014/main" id="{95B4D779-5B8A-3D4D-A7D7-DD24C7FAB477}"/>
              </a:ext>
            </a:extLst>
          </p:cNvPr>
          <p:cNvPicPr>
            <a:picLocks noGrp="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243806" y="2711450"/>
            <a:ext cx="4648200" cy="3200400"/>
          </a:xfrm>
          <a:prstGeom prst="rect">
            <a:avLst/>
          </a:prstGeom>
          <a:noFill/>
          <a:ln>
            <a:noFill/>
          </a:ln>
        </p:spPr>
      </p:pic>
    </p:spTree>
    <p:extLst>
      <p:ext uri="{BB962C8B-B14F-4D97-AF65-F5344CB8AC3E}">
        <p14:creationId xmlns:p14="http://schemas.microsoft.com/office/powerpoint/2010/main" val="9244859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862F8-227F-EB49-8CA5-9CED31817183}"/>
              </a:ext>
            </a:extLst>
          </p:cNvPr>
          <p:cNvSpPr>
            <a:spLocks noGrp="1"/>
          </p:cNvSpPr>
          <p:nvPr>
            <p:ph type="title"/>
          </p:nvPr>
        </p:nvSpPr>
        <p:spPr/>
        <p:txBody>
          <a:bodyPr/>
          <a:lstStyle/>
          <a:p>
            <a:r>
              <a:rPr lang="en-US" dirty="0"/>
              <a:t>PROPOSED APPLICATION</a:t>
            </a:r>
          </a:p>
        </p:txBody>
      </p:sp>
      <p:sp>
        <p:nvSpPr>
          <p:cNvPr id="7" name="Content Placeholder 6">
            <a:extLst>
              <a:ext uri="{FF2B5EF4-FFF2-40B4-BE49-F238E27FC236}">
                <a16:creationId xmlns:a16="http://schemas.microsoft.com/office/drawing/2014/main" id="{07A28338-C931-E34A-AB89-DEB5D68C97D0}"/>
              </a:ext>
            </a:extLst>
          </p:cNvPr>
          <p:cNvSpPr>
            <a:spLocks noGrp="1"/>
          </p:cNvSpPr>
          <p:nvPr>
            <p:ph sz="half" idx="2"/>
          </p:nvPr>
        </p:nvSpPr>
        <p:spPr/>
        <p:txBody>
          <a:bodyPr>
            <a:normAutofit/>
          </a:bodyPr>
          <a:lstStyle/>
          <a:p>
            <a:r>
              <a:rPr lang="x-none" b="1"/>
              <a:t>Caption:</a:t>
            </a:r>
            <a:r>
              <a:rPr lang="x-none"/>
              <a:t> A man lose control of his watercraft </a:t>
            </a:r>
            <a:endParaRPr lang="en-US" dirty="0"/>
          </a:p>
          <a:p>
            <a:r>
              <a:rPr lang="en-IN" dirty="0"/>
              <a:t>Using VADER</a:t>
            </a:r>
          </a:p>
          <a:p>
            <a:r>
              <a:rPr lang="x-none" b="1"/>
              <a:t>Sentiment:</a:t>
            </a:r>
            <a:r>
              <a:rPr lang="x-none"/>
              <a:t> {'neg': 0.31, 'neu': 0.69, 'pos': 0.0, 'compound': -0.4019}</a:t>
            </a:r>
            <a:endParaRPr lang="en-IN" dirty="0"/>
          </a:p>
          <a:p>
            <a:pPr marL="0" indent="0">
              <a:buNone/>
            </a:pPr>
            <a:r>
              <a:rPr lang="x-none"/>
              <a:t>sentence was rated as  31.0 % Negative</a:t>
            </a:r>
            <a:endParaRPr lang="en-IN" dirty="0"/>
          </a:p>
          <a:p>
            <a:pPr marL="0" indent="0">
              <a:buNone/>
            </a:pPr>
            <a:r>
              <a:rPr lang="x-none"/>
              <a:t>sentence was rated as  69.0 % Neutral</a:t>
            </a:r>
            <a:endParaRPr lang="en-IN" dirty="0"/>
          </a:p>
          <a:p>
            <a:pPr marL="0" indent="0">
              <a:buNone/>
            </a:pPr>
            <a:r>
              <a:rPr lang="x-none"/>
              <a:t>sentence was rated as  0.0 % Positive</a:t>
            </a:r>
            <a:endParaRPr lang="en-IN" dirty="0"/>
          </a:p>
          <a:p>
            <a:pPr marL="0" indent="0">
              <a:buNone/>
            </a:pPr>
            <a:r>
              <a:rPr lang="en-US" dirty="0"/>
              <a:t>Sentence Overall Rated As </a:t>
            </a:r>
            <a:r>
              <a:rPr lang="en-US" b="1" dirty="0"/>
              <a:t>Negative</a:t>
            </a:r>
            <a:r>
              <a:rPr lang="en-IN" dirty="0"/>
              <a:t> </a:t>
            </a:r>
          </a:p>
          <a:p>
            <a:pPr marL="0" indent="0">
              <a:buNone/>
            </a:pPr>
            <a:endParaRPr lang="en-US" dirty="0"/>
          </a:p>
        </p:txBody>
      </p:sp>
      <p:pic>
        <p:nvPicPr>
          <p:cNvPr id="8" name="Content Placeholder 7">
            <a:extLst>
              <a:ext uri="{FF2B5EF4-FFF2-40B4-BE49-F238E27FC236}">
                <a16:creationId xmlns:a16="http://schemas.microsoft.com/office/drawing/2014/main" id="{CEE7BFF2-5CC3-FE40-9ECA-ED458C1245CD}"/>
              </a:ext>
            </a:extLst>
          </p:cNvPr>
          <p:cNvPicPr>
            <a:picLocks noGrp="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55700" y="2705120"/>
            <a:ext cx="4824413" cy="3213059"/>
          </a:xfrm>
          <a:prstGeom prst="rect">
            <a:avLst/>
          </a:prstGeom>
          <a:noFill/>
          <a:ln>
            <a:noFill/>
          </a:ln>
        </p:spPr>
      </p:pic>
    </p:spTree>
    <p:extLst>
      <p:ext uri="{BB962C8B-B14F-4D97-AF65-F5344CB8AC3E}">
        <p14:creationId xmlns:p14="http://schemas.microsoft.com/office/powerpoint/2010/main" val="3672131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8383012-A213-BF4D-8E8A-A3C999156D5B}"/>
              </a:ext>
            </a:extLst>
          </p:cNvPr>
          <p:cNvSpPr>
            <a:spLocks noGrp="1"/>
          </p:cNvSpPr>
          <p:nvPr>
            <p:ph type="title"/>
          </p:nvPr>
        </p:nvSpPr>
        <p:spPr/>
        <p:txBody>
          <a:bodyPr/>
          <a:lstStyle/>
          <a:p>
            <a:r>
              <a:rPr lang="en-US" dirty="0">
                <a:solidFill>
                  <a:schemeClr val="bg1"/>
                </a:solidFill>
                <a:hlinkClick r:id="rId2">
                  <a:extLst>
                    <a:ext uri="{A12FA001-AC4F-418D-AE19-62706E023703}">
                      <ahyp:hlinkClr xmlns:ahyp="http://schemas.microsoft.com/office/drawing/2018/hyperlinkcolor" val="tx"/>
                    </a:ext>
                  </a:extLst>
                </a:hlinkClick>
              </a:rPr>
              <a:t>FLASK APPLICATION</a:t>
            </a:r>
            <a:endParaRPr lang="en-US" dirty="0">
              <a:solidFill>
                <a:schemeClr val="bg1"/>
              </a:solidFill>
            </a:endParaRPr>
          </a:p>
        </p:txBody>
      </p:sp>
      <p:pic>
        <p:nvPicPr>
          <p:cNvPr id="7" name="Picture 6">
            <a:extLst>
              <a:ext uri="{FF2B5EF4-FFF2-40B4-BE49-F238E27FC236}">
                <a16:creationId xmlns:a16="http://schemas.microsoft.com/office/drawing/2014/main" id="{F2573CAB-E24E-3842-B5EE-345EF956B2E5}"/>
              </a:ext>
            </a:extLst>
          </p:cNvPr>
          <p:cNvPicPr>
            <a:picLocks noChangeAspect="1"/>
          </p:cNvPicPr>
          <p:nvPr/>
        </p:nvPicPr>
        <p:blipFill rotWithShape="1">
          <a:blip r:embed="rId3"/>
          <a:srcRect l="192" t="8430"/>
          <a:stretch/>
        </p:blipFill>
        <p:spPr>
          <a:xfrm>
            <a:off x="2112579" y="2339877"/>
            <a:ext cx="7641021" cy="4381488"/>
          </a:xfrm>
          <a:prstGeom prst="rect">
            <a:avLst/>
          </a:prstGeom>
        </p:spPr>
      </p:pic>
    </p:spTree>
    <p:extLst>
      <p:ext uri="{BB962C8B-B14F-4D97-AF65-F5344CB8AC3E}">
        <p14:creationId xmlns:p14="http://schemas.microsoft.com/office/powerpoint/2010/main" val="28902824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8A36D-5D4E-F24C-8D17-23BC973268AF}"/>
              </a:ext>
            </a:extLst>
          </p:cNvPr>
          <p:cNvSpPr>
            <a:spLocks noGrp="1"/>
          </p:cNvSpPr>
          <p:nvPr>
            <p:ph type="title"/>
          </p:nvPr>
        </p:nvSpPr>
        <p:spPr/>
        <p:txBody>
          <a:bodyPr/>
          <a:lstStyle/>
          <a:p>
            <a:r>
              <a:rPr lang="en-US" dirty="0">
                <a:solidFill>
                  <a:schemeClr val="bg1"/>
                </a:solidFill>
                <a:hlinkClick r:id="rId2">
                  <a:extLst>
                    <a:ext uri="{A12FA001-AC4F-418D-AE19-62706E023703}">
                      <ahyp:hlinkClr xmlns:ahyp="http://schemas.microsoft.com/office/drawing/2018/hyperlinkcolor" val="tx"/>
                    </a:ext>
                  </a:extLst>
                </a:hlinkClick>
              </a:rPr>
              <a:t>THANK YOU</a:t>
            </a:r>
            <a:endParaRPr lang="en-US" dirty="0">
              <a:solidFill>
                <a:schemeClr val="bg1"/>
              </a:solidFill>
            </a:endParaRPr>
          </a:p>
        </p:txBody>
      </p:sp>
      <p:sp>
        <p:nvSpPr>
          <p:cNvPr id="3" name="Text Placeholder 2">
            <a:extLst>
              <a:ext uri="{FF2B5EF4-FFF2-40B4-BE49-F238E27FC236}">
                <a16:creationId xmlns:a16="http://schemas.microsoft.com/office/drawing/2014/main" id="{0EF42C64-404B-934D-8835-E37B6D4928CC}"/>
              </a:ext>
            </a:extLst>
          </p:cNvPr>
          <p:cNvSpPr>
            <a:spLocks noGrp="1"/>
          </p:cNvSpPr>
          <p:nvPr>
            <p:ph type="body" idx="1"/>
          </p:nvPr>
        </p:nvSpPr>
        <p:spPr/>
        <p:txBody>
          <a:bodyPr/>
          <a:lstStyle/>
          <a:p>
            <a:pPr algn="r"/>
            <a:r>
              <a:rPr lang="en-US" dirty="0"/>
              <a:t>YASHIKA CHUGH</a:t>
            </a:r>
          </a:p>
          <a:p>
            <a:pPr algn="r"/>
            <a:r>
              <a:rPr lang="en-US" dirty="0"/>
              <a:t>40214803118</a:t>
            </a:r>
          </a:p>
        </p:txBody>
      </p:sp>
    </p:spTree>
    <p:extLst>
      <p:ext uri="{BB962C8B-B14F-4D97-AF65-F5344CB8AC3E}">
        <p14:creationId xmlns:p14="http://schemas.microsoft.com/office/powerpoint/2010/main" val="2630090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1376-D8A0-FF46-B9C9-1D8BABCF462A}"/>
              </a:ext>
            </a:extLst>
          </p:cNvPr>
          <p:cNvSpPr>
            <a:spLocks noGrp="1"/>
          </p:cNvSpPr>
          <p:nvPr>
            <p:ph type="title"/>
          </p:nvPr>
        </p:nvSpPr>
        <p:spPr/>
        <p:txBody>
          <a:bodyPr/>
          <a:lstStyle/>
          <a:p>
            <a:r>
              <a:rPr lang="en-US" dirty="0"/>
              <a:t>INTRODUCTION </a:t>
            </a:r>
          </a:p>
        </p:txBody>
      </p:sp>
      <p:sp>
        <p:nvSpPr>
          <p:cNvPr id="3" name="TextBox 2">
            <a:extLst>
              <a:ext uri="{FF2B5EF4-FFF2-40B4-BE49-F238E27FC236}">
                <a16:creationId xmlns:a16="http://schemas.microsoft.com/office/drawing/2014/main" id="{76E681AF-60C6-DC4E-8373-F94611FDABF4}"/>
              </a:ext>
            </a:extLst>
          </p:cNvPr>
          <p:cNvSpPr txBox="1"/>
          <p:nvPr/>
        </p:nvSpPr>
        <p:spPr>
          <a:xfrm>
            <a:off x="1154954" y="2459421"/>
            <a:ext cx="10185708" cy="2308324"/>
          </a:xfrm>
          <a:prstGeom prst="rect">
            <a:avLst/>
          </a:prstGeom>
          <a:noFill/>
        </p:spPr>
        <p:txBody>
          <a:bodyPr wrap="square" rtlCol="0">
            <a:spAutoFit/>
          </a:bodyPr>
          <a:lstStyle/>
          <a:p>
            <a:r>
              <a:rPr lang="en-US" dirty="0"/>
              <a:t>In our project, we do image-to-sentiment generation. The primary purpose of this research is to develop an application capable of classifying images as harmful or sensitive based on the image's content using image captioning. Consider Instagram, for example; there is a sensitive post filter in the app which blurs those images which have something violent or sensitive. </a:t>
            </a:r>
            <a:r>
              <a:rPr lang="x-none"/>
              <a:t>To automate this process, we suggest using image captioning and judging the sensitivity of the image based on the sentiment of the caption generated.</a:t>
            </a:r>
            <a:endParaRPr lang="en-IN" dirty="0"/>
          </a:p>
          <a:p>
            <a:endParaRPr lang="en-US" dirty="0"/>
          </a:p>
          <a:p>
            <a:endParaRPr lang="en-US" dirty="0"/>
          </a:p>
        </p:txBody>
      </p:sp>
      <p:sp>
        <p:nvSpPr>
          <p:cNvPr id="4" name="Rectangle 2">
            <a:extLst>
              <a:ext uri="{FF2B5EF4-FFF2-40B4-BE49-F238E27FC236}">
                <a16:creationId xmlns:a16="http://schemas.microsoft.com/office/drawing/2014/main" id="{06D65546-157A-FB4A-9948-8B6E2F65AC19}"/>
              </a:ext>
            </a:extLst>
          </p:cNvPr>
          <p:cNvSpPr>
            <a:spLocks noChangeArrowheads="1"/>
          </p:cNvSpPr>
          <p:nvPr/>
        </p:nvSpPr>
        <p:spPr bwMode="auto">
          <a:xfrm>
            <a:off x="3037489" y="442498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049" name="Picture 1" descr="/var/folders/jt/m919b12x4qs2zxlz32lj8mxm0000gp/T/com.microsoft.Word/WebArchiveCopyPasteTempFiles/1*Su2F41rq7sZ3CVNwjRChrg.jpeg">
            <a:extLst>
              <a:ext uri="{FF2B5EF4-FFF2-40B4-BE49-F238E27FC236}">
                <a16:creationId xmlns:a16="http://schemas.microsoft.com/office/drawing/2014/main" id="{6CBA2D01-B017-7E46-8466-1B70D529F23B}"/>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520108" y="4246769"/>
            <a:ext cx="5727700" cy="16891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Diagram 5">
            <a:extLst>
              <a:ext uri="{FF2B5EF4-FFF2-40B4-BE49-F238E27FC236}">
                <a16:creationId xmlns:a16="http://schemas.microsoft.com/office/drawing/2014/main" id="{894BEF17-AA2B-0040-9227-1DF7100FEF6A}"/>
              </a:ext>
            </a:extLst>
          </p:cNvPr>
          <p:cNvGraphicFramePr>
            <a:graphicFrameLocks noChangeAspect="1"/>
          </p:cNvGraphicFramePr>
          <p:nvPr>
            <p:extLst>
              <p:ext uri="{D42A27DB-BD31-4B8C-83A1-F6EECF244321}">
                <p14:modId xmlns:p14="http://schemas.microsoft.com/office/powerpoint/2010/main" val="1177749047"/>
              </p:ext>
            </p:extLst>
          </p:nvPr>
        </p:nvGraphicFramePr>
        <p:xfrm>
          <a:off x="7774512" y="4538552"/>
          <a:ext cx="3064510" cy="110553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TextBox 4">
            <a:extLst>
              <a:ext uri="{FF2B5EF4-FFF2-40B4-BE49-F238E27FC236}">
                <a16:creationId xmlns:a16="http://schemas.microsoft.com/office/drawing/2014/main" id="{7169FCB1-B176-4241-BFDF-E33AA81B44F3}"/>
              </a:ext>
            </a:extLst>
          </p:cNvPr>
          <p:cNvSpPr txBox="1"/>
          <p:nvPr/>
        </p:nvSpPr>
        <p:spPr>
          <a:xfrm>
            <a:off x="8282152" y="5644087"/>
            <a:ext cx="2342308" cy="369332"/>
          </a:xfrm>
          <a:prstGeom prst="rect">
            <a:avLst/>
          </a:prstGeom>
          <a:noFill/>
        </p:spPr>
        <p:txBody>
          <a:bodyPr wrap="none" rtlCol="0">
            <a:spAutoFit/>
          </a:bodyPr>
          <a:lstStyle/>
          <a:p>
            <a:r>
              <a:rPr lang="en-US" dirty="0"/>
              <a:t>Problem Statement</a:t>
            </a:r>
          </a:p>
        </p:txBody>
      </p:sp>
    </p:spTree>
    <p:extLst>
      <p:ext uri="{BB962C8B-B14F-4D97-AF65-F5344CB8AC3E}">
        <p14:creationId xmlns:p14="http://schemas.microsoft.com/office/powerpoint/2010/main" val="2327763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FC673-5906-0A49-8ACA-6AE11677CF34}"/>
              </a:ext>
            </a:extLst>
          </p:cNvPr>
          <p:cNvSpPr>
            <a:spLocks noGrp="1"/>
          </p:cNvSpPr>
          <p:nvPr>
            <p:ph type="title"/>
          </p:nvPr>
        </p:nvSpPr>
        <p:spPr/>
        <p:txBody>
          <a:bodyPr/>
          <a:lstStyle/>
          <a:p>
            <a:r>
              <a:rPr lang="en-US" dirty="0"/>
              <a:t>DATASET</a:t>
            </a:r>
          </a:p>
        </p:txBody>
      </p:sp>
      <p:sp>
        <p:nvSpPr>
          <p:cNvPr id="4" name="Text Placeholder 3">
            <a:extLst>
              <a:ext uri="{FF2B5EF4-FFF2-40B4-BE49-F238E27FC236}">
                <a16:creationId xmlns:a16="http://schemas.microsoft.com/office/drawing/2014/main" id="{A3574C2C-93BD-0349-85C0-F61922C6AAED}"/>
              </a:ext>
            </a:extLst>
          </p:cNvPr>
          <p:cNvSpPr>
            <a:spLocks noGrp="1"/>
          </p:cNvSpPr>
          <p:nvPr>
            <p:ph type="body" sz="half" idx="2"/>
          </p:nvPr>
        </p:nvSpPr>
        <p:spPr>
          <a:xfrm>
            <a:off x="1154954" y="3129280"/>
            <a:ext cx="3185818" cy="2987741"/>
          </a:xfrm>
        </p:spPr>
        <p:txBody>
          <a:bodyPr>
            <a:normAutofit lnSpcReduction="10000"/>
          </a:bodyPr>
          <a:lstStyle/>
          <a:p>
            <a:r>
              <a:rPr lang="en-IN" dirty="0"/>
              <a:t>The Flickr 8k dataset</a:t>
            </a:r>
            <a:r>
              <a:rPr lang="en-IN" b="1" dirty="0"/>
              <a:t> </a:t>
            </a:r>
            <a:r>
              <a:rPr lang="en-IN" dirty="0"/>
              <a:t>provided by the University of Illinois at Urbana-Champaign is used as training a model with large number of images would not be feasible on a system which is not a very high-end PC/Laptop. This dataset contains 8000 images each with 5 captions. </a:t>
            </a:r>
          </a:p>
          <a:p>
            <a:pPr lvl="0"/>
            <a:r>
              <a:rPr lang="en-US" dirty="0"/>
              <a:t>Training Set — 6000 images</a:t>
            </a:r>
            <a:endParaRPr lang="en-IN" dirty="0"/>
          </a:p>
          <a:p>
            <a:pPr lvl="0"/>
            <a:r>
              <a:rPr lang="en-US" dirty="0"/>
              <a:t>Dev Set — 1000 images</a:t>
            </a:r>
            <a:endParaRPr lang="en-IN" dirty="0"/>
          </a:p>
          <a:p>
            <a:pPr lvl="0"/>
            <a:r>
              <a:rPr lang="en-US" dirty="0"/>
              <a:t>Test Set — 1000 images</a:t>
            </a:r>
            <a:endParaRPr lang="en-IN" dirty="0"/>
          </a:p>
          <a:p>
            <a:endParaRPr lang="en-US" dirty="0"/>
          </a:p>
        </p:txBody>
      </p:sp>
      <p:pic>
        <p:nvPicPr>
          <p:cNvPr id="4097" name="Picture 1" descr="page7image4174695088">
            <a:extLst>
              <a:ext uri="{FF2B5EF4-FFF2-40B4-BE49-F238E27FC236}">
                <a16:creationId xmlns:a16="http://schemas.microsoft.com/office/drawing/2014/main" id="{0FB7E20D-9A09-0C42-94B5-4C390C4F165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315103" y="1882446"/>
            <a:ext cx="4479022" cy="3873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23490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65A56-0550-5C45-834D-2DB31B3D8A76}"/>
              </a:ext>
            </a:extLst>
          </p:cNvPr>
          <p:cNvSpPr>
            <a:spLocks noGrp="1"/>
          </p:cNvSpPr>
          <p:nvPr>
            <p:ph type="title"/>
          </p:nvPr>
        </p:nvSpPr>
        <p:spPr/>
        <p:txBody>
          <a:bodyPr/>
          <a:lstStyle/>
          <a:p>
            <a:r>
              <a:rPr lang="en-US" dirty="0"/>
              <a:t>IMAGE FEATURE EXTRACTION</a:t>
            </a:r>
          </a:p>
        </p:txBody>
      </p:sp>
      <p:sp>
        <p:nvSpPr>
          <p:cNvPr id="3" name="Text Placeholder 2">
            <a:extLst>
              <a:ext uri="{FF2B5EF4-FFF2-40B4-BE49-F238E27FC236}">
                <a16:creationId xmlns:a16="http://schemas.microsoft.com/office/drawing/2014/main" id="{A5C982AF-28EF-7A47-8609-3F190E35EC53}"/>
              </a:ext>
            </a:extLst>
          </p:cNvPr>
          <p:cNvSpPr>
            <a:spLocks noGrp="1"/>
          </p:cNvSpPr>
          <p:nvPr>
            <p:ph type="body" idx="1"/>
          </p:nvPr>
        </p:nvSpPr>
        <p:spPr/>
        <p:txBody>
          <a:bodyPr/>
          <a:lstStyle/>
          <a:p>
            <a:r>
              <a:rPr lang="en-US" dirty="0"/>
              <a:t>ResNet-50</a:t>
            </a:r>
          </a:p>
        </p:txBody>
      </p:sp>
      <p:pic>
        <p:nvPicPr>
          <p:cNvPr id="13" name="Picture Placeholder 12">
            <a:extLst>
              <a:ext uri="{FF2B5EF4-FFF2-40B4-BE49-F238E27FC236}">
                <a16:creationId xmlns:a16="http://schemas.microsoft.com/office/drawing/2014/main" id="{79E503DE-10E6-5F40-8903-A6CE25FA5B2A}"/>
              </a:ext>
            </a:extLst>
          </p:cNvPr>
          <p:cNvPicPr>
            <a:picLocks noGrp="1" noChangeAspect="1"/>
          </p:cNvPicPr>
          <p:nvPr>
            <p:ph type="pic" idx="15"/>
          </p:nvPr>
        </p:nvPicPr>
        <p:blipFill>
          <a:blip r:embed="rId2"/>
          <a:srcRect l="7660" r="7660"/>
          <a:stretch>
            <a:fillRect/>
          </a:stretch>
        </p:blipFill>
        <p:spPr>
          <a:xfrm>
            <a:off x="1155700" y="2603500"/>
            <a:ext cx="3049588" cy="1592263"/>
          </a:xfrm>
        </p:spPr>
      </p:pic>
      <p:sp>
        <p:nvSpPr>
          <p:cNvPr id="5" name="Text Placeholder 4">
            <a:extLst>
              <a:ext uri="{FF2B5EF4-FFF2-40B4-BE49-F238E27FC236}">
                <a16:creationId xmlns:a16="http://schemas.microsoft.com/office/drawing/2014/main" id="{E68CC21C-BC45-E041-B29B-37075346C128}"/>
              </a:ext>
            </a:extLst>
          </p:cNvPr>
          <p:cNvSpPr>
            <a:spLocks noGrp="1"/>
          </p:cNvSpPr>
          <p:nvPr>
            <p:ph type="body" sz="half" idx="18"/>
          </p:nvPr>
        </p:nvSpPr>
        <p:spPr/>
        <p:txBody>
          <a:bodyPr/>
          <a:lstStyle/>
          <a:p>
            <a:r>
              <a:rPr lang="en-US" dirty="0"/>
              <a:t>Shape of image: (1x 2048)</a:t>
            </a:r>
          </a:p>
          <a:p>
            <a:endParaRPr lang="en-US" dirty="0"/>
          </a:p>
        </p:txBody>
      </p:sp>
      <p:sp>
        <p:nvSpPr>
          <p:cNvPr id="6" name="Text Placeholder 5">
            <a:extLst>
              <a:ext uri="{FF2B5EF4-FFF2-40B4-BE49-F238E27FC236}">
                <a16:creationId xmlns:a16="http://schemas.microsoft.com/office/drawing/2014/main" id="{F84E9791-C5CD-2041-B955-166D5DB60D8A}"/>
              </a:ext>
            </a:extLst>
          </p:cNvPr>
          <p:cNvSpPr>
            <a:spLocks noGrp="1"/>
          </p:cNvSpPr>
          <p:nvPr>
            <p:ph type="body" sz="quarter" idx="3"/>
          </p:nvPr>
        </p:nvSpPr>
        <p:spPr/>
        <p:txBody>
          <a:bodyPr/>
          <a:lstStyle/>
          <a:p>
            <a:r>
              <a:rPr lang="en-US" dirty="0"/>
              <a:t>VGG-16</a:t>
            </a:r>
          </a:p>
        </p:txBody>
      </p:sp>
      <p:pic>
        <p:nvPicPr>
          <p:cNvPr id="15" name="Picture Placeholder 14">
            <a:extLst>
              <a:ext uri="{FF2B5EF4-FFF2-40B4-BE49-F238E27FC236}">
                <a16:creationId xmlns:a16="http://schemas.microsoft.com/office/drawing/2014/main" id="{7B84C675-5F75-4D47-A4D7-17A59A0AE7A9}"/>
              </a:ext>
            </a:extLst>
          </p:cNvPr>
          <p:cNvPicPr>
            <a:picLocks noGrp="1" noChangeAspect="1"/>
          </p:cNvPicPr>
          <p:nvPr>
            <p:ph type="pic" idx="21"/>
          </p:nvPr>
        </p:nvPicPr>
        <p:blipFill>
          <a:blip r:embed="rId3"/>
          <a:srcRect l="21452" r="21452"/>
          <a:stretch>
            <a:fillRect/>
          </a:stretch>
        </p:blipFill>
        <p:spPr>
          <a:xfrm>
            <a:off x="4568825" y="2603500"/>
            <a:ext cx="3051175" cy="1592263"/>
          </a:xfrm>
        </p:spPr>
      </p:pic>
      <p:sp>
        <p:nvSpPr>
          <p:cNvPr id="8" name="Text Placeholder 7">
            <a:extLst>
              <a:ext uri="{FF2B5EF4-FFF2-40B4-BE49-F238E27FC236}">
                <a16:creationId xmlns:a16="http://schemas.microsoft.com/office/drawing/2014/main" id="{6AD32DFB-2ED8-6643-856C-94929F38A7EB}"/>
              </a:ext>
            </a:extLst>
          </p:cNvPr>
          <p:cNvSpPr>
            <a:spLocks noGrp="1"/>
          </p:cNvSpPr>
          <p:nvPr>
            <p:ph type="body" sz="half" idx="19"/>
          </p:nvPr>
        </p:nvSpPr>
        <p:spPr/>
        <p:txBody>
          <a:bodyPr/>
          <a:lstStyle/>
          <a:p>
            <a:r>
              <a:rPr lang="en-US" dirty="0"/>
              <a:t>Shape of image: (1x 4096)</a:t>
            </a:r>
          </a:p>
          <a:p>
            <a:endParaRPr lang="en-US" dirty="0"/>
          </a:p>
        </p:txBody>
      </p:sp>
      <p:sp>
        <p:nvSpPr>
          <p:cNvPr id="9" name="Text Placeholder 8">
            <a:extLst>
              <a:ext uri="{FF2B5EF4-FFF2-40B4-BE49-F238E27FC236}">
                <a16:creationId xmlns:a16="http://schemas.microsoft.com/office/drawing/2014/main" id="{12AD58CB-186C-FA42-B42A-A917B1A2DE86}"/>
              </a:ext>
            </a:extLst>
          </p:cNvPr>
          <p:cNvSpPr>
            <a:spLocks noGrp="1"/>
          </p:cNvSpPr>
          <p:nvPr>
            <p:ph type="body" sz="quarter" idx="13"/>
          </p:nvPr>
        </p:nvSpPr>
        <p:spPr>
          <a:xfrm>
            <a:off x="7982775" y="4532845"/>
            <a:ext cx="3994736" cy="576262"/>
          </a:xfrm>
        </p:spPr>
        <p:txBody>
          <a:bodyPr/>
          <a:lstStyle/>
          <a:p>
            <a:r>
              <a:rPr lang="en-US" dirty="0"/>
              <a:t>InceptionV3 &amp; </a:t>
            </a:r>
            <a:r>
              <a:rPr lang="en-US" dirty="0" err="1"/>
              <a:t>Xception</a:t>
            </a:r>
            <a:endParaRPr lang="en-US" dirty="0"/>
          </a:p>
        </p:txBody>
      </p:sp>
      <p:pic>
        <p:nvPicPr>
          <p:cNvPr id="17" name="Picture Placeholder 16">
            <a:extLst>
              <a:ext uri="{FF2B5EF4-FFF2-40B4-BE49-F238E27FC236}">
                <a16:creationId xmlns:a16="http://schemas.microsoft.com/office/drawing/2014/main" id="{BF1DB27F-4ADC-2645-A358-02F940BD83CD}"/>
              </a:ext>
            </a:extLst>
          </p:cNvPr>
          <p:cNvPicPr>
            <a:picLocks noGrp="1" noChangeAspect="1"/>
          </p:cNvPicPr>
          <p:nvPr>
            <p:ph type="pic" idx="22"/>
          </p:nvPr>
        </p:nvPicPr>
        <p:blipFill>
          <a:blip r:embed="rId4"/>
          <a:srcRect t="7212" b="7212"/>
          <a:stretch>
            <a:fillRect/>
          </a:stretch>
        </p:blipFill>
        <p:spPr>
          <a:xfrm>
            <a:off x="7983538" y="2603500"/>
            <a:ext cx="3049587" cy="1592263"/>
          </a:xfrm>
        </p:spPr>
      </p:pic>
      <p:sp>
        <p:nvSpPr>
          <p:cNvPr id="11" name="Text Placeholder 10">
            <a:extLst>
              <a:ext uri="{FF2B5EF4-FFF2-40B4-BE49-F238E27FC236}">
                <a16:creationId xmlns:a16="http://schemas.microsoft.com/office/drawing/2014/main" id="{CE893216-90D4-F44E-8D42-4B0BA4BDDC53}"/>
              </a:ext>
            </a:extLst>
          </p:cNvPr>
          <p:cNvSpPr>
            <a:spLocks noGrp="1"/>
          </p:cNvSpPr>
          <p:nvPr>
            <p:ph type="body" sz="half" idx="20"/>
          </p:nvPr>
        </p:nvSpPr>
        <p:spPr/>
        <p:txBody>
          <a:bodyPr/>
          <a:lstStyle/>
          <a:p>
            <a:r>
              <a:rPr lang="en-US" dirty="0"/>
              <a:t>Shape of image: (1x 2048)</a:t>
            </a:r>
          </a:p>
        </p:txBody>
      </p:sp>
    </p:spTree>
    <p:extLst>
      <p:ext uri="{BB962C8B-B14F-4D97-AF65-F5344CB8AC3E}">
        <p14:creationId xmlns:p14="http://schemas.microsoft.com/office/powerpoint/2010/main" val="3965818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7022E-5A88-7E40-B729-B066D0EE8276}"/>
              </a:ext>
            </a:extLst>
          </p:cNvPr>
          <p:cNvSpPr>
            <a:spLocks noGrp="1"/>
          </p:cNvSpPr>
          <p:nvPr>
            <p:ph type="title"/>
          </p:nvPr>
        </p:nvSpPr>
        <p:spPr/>
        <p:txBody>
          <a:bodyPr/>
          <a:lstStyle/>
          <a:p>
            <a:r>
              <a:rPr lang="en-US" dirty="0"/>
              <a:t>VGG-16</a:t>
            </a:r>
          </a:p>
        </p:txBody>
      </p:sp>
      <p:sp>
        <p:nvSpPr>
          <p:cNvPr id="3" name="Content Placeholder 2">
            <a:extLst>
              <a:ext uri="{FF2B5EF4-FFF2-40B4-BE49-F238E27FC236}">
                <a16:creationId xmlns:a16="http://schemas.microsoft.com/office/drawing/2014/main" id="{7AD2D5B0-920D-A441-9F69-C10BD8D886BD}"/>
              </a:ext>
            </a:extLst>
          </p:cNvPr>
          <p:cNvSpPr>
            <a:spLocks noGrp="1"/>
          </p:cNvSpPr>
          <p:nvPr>
            <p:ph sz="half" idx="1"/>
          </p:nvPr>
        </p:nvSpPr>
        <p:spPr/>
        <p:txBody>
          <a:bodyPr>
            <a:normAutofit fontScale="92500" lnSpcReduction="20000"/>
          </a:bodyPr>
          <a:lstStyle/>
          <a:p>
            <a:r>
              <a:rPr lang="en-IN" dirty="0"/>
              <a:t>VGG16 is a convolution neural net  architecture which was used to win ILSVR(</a:t>
            </a:r>
            <a:r>
              <a:rPr lang="en-IN" dirty="0" err="1"/>
              <a:t>Imagenet</a:t>
            </a:r>
            <a:r>
              <a:rPr lang="en-IN" dirty="0"/>
              <a:t>) competition in 2014. It is considered to be one of the excellent vision model architecture till date. Most unique thing about VGG16 is that instead of having a large number of hyper-parameter they focused on having convolution layers of 3x3 filter with a stride 1 and always used same padding and </a:t>
            </a:r>
            <a:r>
              <a:rPr lang="en-IN" dirty="0" err="1"/>
              <a:t>maxpool</a:t>
            </a:r>
            <a:r>
              <a:rPr lang="en-IN" dirty="0"/>
              <a:t> layer of 2x2 filter of stride 2.</a:t>
            </a:r>
          </a:p>
          <a:p>
            <a:pPr marL="0" indent="0">
              <a:buNone/>
            </a:pPr>
            <a:r>
              <a:rPr lang="en-IN" dirty="0"/>
              <a:t>Reference paper:</a:t>
            </a:r>
          </a:p>
          <a:p>
            <a:pPr marL="0" indent="0">
              <a:buNone/>
            </a:pPr>
            <a:r>
              <a:rPr lang="en-US" dirty="0">
                <a:hlinkClick r:id="rId2"/>
              </a:rPr>
              <a:t>https://arxiv.org/abs/1409.1556</a:t>
            </a:r>
            <a:endParaRPr lang="en-US" dirty="0"/>
          </a:p>
          <a:p>
            <a:pPr marL="0" indent="0">
              <a:buNone/>
            </a:pPr>
            <a:endParaRPr lang="en-US" dirty="0"/>
          </a:p>
        </p:txBody>
      </p:sp>
      <p:pic>
        <p:nvPicPr>
          <p:cNvPr id="8" name="Content Placeholder 7">
            <a:extLst>
              <a:ext uri="{FF2B5EF4-FFF2-40B4-BE49-F238E27FC236}">
                <a16:creationId xmlns:a16="http://schemas.microsoft.com/office/drawing/2014/main" id="{E5B80DAF-2416-4440-8902-4FF060C50BA4}"/>
              </a:ext>
            </a:extLst>
          </p:cNvPr>
          <p:cNvPicPr>
            <a:picLocks noGrp="1" noChangeAspect="1"/>
          </p:cNvPicPr>
          <p:nvPr>
            <p:ph sz="half" idx="2"/>
          </p:nvPr>
        </p:nvPicPr>
        <p:blipFill>
          <a:blip r:embed="rId3"/>
          <a:stretch>
            <a:fillRect/>
          </a:stretch>
        </p:blipFill>
        <p:spPr>
          <a:xfrm>
            <a:off x="6208713" y="2891222"/>
            <a:ext cx="5152970" cy="3034326"/>
          </a:xfrm>
          <a:prstGeom prst="rect">
            <a:avLst/>
          </a:prstGeom>
        </p:spPr>
      </p:pic>
    </p:spTree>
    <p:extLst>
      <p:ext uri="{BB962C8B-B14F-4D97-AF65-F5344CB8AC3E}">
        <p14:creationId xmlns:p14="http://schemas.microsoft.com/office/powerpoint/2010/main" val="2973548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7022E-5A88-7E40-B729-B066D0EE8276}"/>
              </a:ext>
            </a:extLst>
          </p:cNvPr>
          <p:cNvSpPr>
            <a:spLocks noGrp="1"/>
          </p:cNvSpPr>
          <p:nvPr>
            <p:ph type="title"/>
          </p:nvPr>
        </p:nvSpPr>
        <p:spPr/>
        <p:txBody>
          <a:bodyPr/>
          <a:lstStyle/>
          <a:p>
            <a:r>
              <a:rPr lang="en-US" dirty="0"/>
              <a:t>ResNet-50</a:t>
            </a:r>
          </a:p>
        </p:txBody>
      </p:sp>
      <p:sp>
        <p:nvSpPr>
          <p:cNvPr id="3" name="Content Placeholder 2">
            <a:extLst>
              <a:ext uri="{FF2B5EF4-FFF2-40B4-BE49-F238E27FC236}">
                <a16:creationId xmlns:a16="http://schemas.microsoft.com/office/drawing/2014/main" id="{7AD2D5B0-920D-A441-9F69-C10BD8D886BD}"/>
              </a:ext>
            </a:extLst>
          </p:cNvPr>
          <p:cNvSpPr>
            <a:spLocks noGrp="1"/>
          </p:cNvSpPr>
          <p:nvPr>
            <p:ph sz="half" idx="1"/>
          </p:nvPr>
        </p:nvSpPr>
        <p:spPr/>
        <p:txBody>
          <a:bodyPr/>
          <a:lstStyle/>
          <a:p>
            <a:r>
              <a:rPr lang="en-IN" dirty="0"/>
              <a:t>ResNet50 is a residual deep learning neural network model with 50 layers. </a:t>
            </a:r>
            <a:r>
              <a:rPr lang="en-IN" dirty="0" err="1"/>
              <a:t>ResNet</a:t>
            </a:r>
            <a:r>
              <a:rPr lang="en-IN" dirty="0"/>
              <a:t> was the winning model of the ImageNet (ILSVRC) 2015 competition and is a popular model for image classification, it is also often used as a backbone model for object detection in an image.</a:t>
            </a:r>
          </a:p>
          <a:p>
            <a:endParaRPr lang="en-IN" dirty="0"/>
          </a:p>
          <a:p>
            <a:pPr marL="0" indent="0">
              <a:buNone/>
            </a:pPr>
            <a:r>
              <a:rPr lang="en-IN" dirty="0"/>
              <a:t>Reference paper: </a:t>
            </a:r>
            <a:r>
              <a:rPr lang="en-IN" dirty="0">
                <a:hlinkClick r:id="rId2"/>
              </a:rPr>
              <a:t>https://arxiv.org/abs/1512.03385</a:t>
            </a:r>
            <a:endParaRPr lang="en-IN" dirty="0"/>
          </a:p>
          <a:p>
            <a:pPr marL="0" indent="0">
              <a:buNone/>
            </a:pPr>
            <a:endParaRPr lang="en-US" dirty="0"/>
          </a:p>
        </p:txBody>
      </p:sp>
      <p:pic>
        <p:nvPicPr>
          <p:cNvPr id="5" name="Content Placeholder 4">
            <a:extLst>
              <a:ext uri="{FF2B5EF4-FFF2-40B4-BE49-F238E27FC236}">
                <a16:creationId xmlns:a16="http://schemas.microsoft.com/office/drawing/2014/main" id="{FEF933F7-881D-1B4C-BC66-3BB7890FAC0D}"/>
              </a:ext>
            </a:extLst>
          </p:cNvPr>
          <p:cNvPicPr>
            <a:picLocks noGrp="1" noChangeAspect="1"/>
          </p:cNvPicPr>
          <p:nvPr>
            <p:ph sz="half" idx="2"/>
          </p:nvPr>
        </p:nvPicPr>
        <p:blipFill>
          <a:blip r:embed="rId3"/>
          <a:stretch>
            <a:fillRect/>
          </a:stretch>
        </p:blipFill>
        <p:spPr>
          <a:xfrm>
            <a:off x="6240243" y="2603500"/>
            <a:ext cx="4932253" cy="1856848"/>
          </a:xfrm>
          <a:prstGeom prst="rect">
            <a:avLst/>
          </a:prstGeom>
        </p:spPr>
      </p:pic>
    </p:spTree>
    <p:extLst>
      <p:ext uri="{BB962C8B-B14F-4D97-AF65-F5344CB8AC3E}">
        <p14:creationId xmlns:p14="http://schemas.microsoft.com/office/powerpoint/2010/main" val="3056076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7022E-5A88-7E40-B729-B066D0EE8276}"/>
              </a:ext>
            </a:extLst>
          </p:cNvPr>
          <p:cNvSpPr>
            <a:spLocks noGrp="1"/>
          </p:cNvSpPr>
          <p:nvPr>
            <p:ph type="title"/>
          </p:nvPr>
        </p:nvSpPr>
        <p:spPr/>
        <p:txBody>
          <a:bodyPr/>
          <a:lstStyle/>
          <a:p>
            <a:r>
              <a:rPr lang="en-US" dirty="0"/>
              <a:t>InceptionV3</a:t>
            </a:r>
          </a:p>
        </p:txBody>
      </p:sp>
      <p:sp>
        <p:nvSpPr>
          <p:cNvPr id="3" name="Content Placeholder 2">
            <a:extLst>
              <a:ext uri="{FF2B5EF4-FFF2-40B4-BE49-F238E27FC236}">
                <a16:creationId xmlns:a16="http://schemas.microsoft.com/office/drawing/2014/main" id="{7AD2D5B0-920D-A441-9F69-C10BD8D886BD}"/>
              </a:ext>
            </a:extLst>
          </p:cNvPr>
          <p:cNvSpPr>
            <a:spLocks noGrp="1"/>
          </p:cNvSpPr>
          <p:nvPr>
            <p:ph sz="half" idx="1"/>
          </p:nvPr>
        </p:nvSpPr>
        <p:spPr/>
        <p:txBody>
          <a:bodyPr>
            <a:normAutofit fontScale="85000" lnSpcReduction="20000"/>
          </a:bodyPr>
          <a:lstStyle/>
          <a:p>
            <a:r>
              <a:rPr lang="en-IN" dirty="0"/>
              <a:t>With </a:t>
            </a:r>
            <a:r>
              <a:rPr lang="en-IN" b="1" dirty="0"/>
              <a:t>fewer parameters</a:t>
            </a:r>
            <a:r>
              <a:rPr lang="en-IN" dirty="0"/>
              <a:t>, </a:t>
            </a:r>
            <a:r>
              <a:rPr lang="en-IN" b="1" dirty="0"/>
              <a:t>42-layer</a:t>
            </a:r>
            <a:r>
              <a:rPr lang="en-IN" dirty="0"/>
              <a:t> deep learning network, with </a:t>
            </a:r>
            <a:r>
              <a:rPr lang="en-IN" b="1" dirty="0"/>
              <a:t>similar complexity as </a:t>
            </a:r>
            <a:r>
              <a:rPr lang="en-IN" b="1" dirty="0" err="1"/>
              <a:t>VGGNet</a:t>
            </a:r>
            <a:r>
              <a:rPr lang="en-IN" dirty="0"/>
              <a:t>, can be achieved.</a:t>
            </a:r>
          </a:p>
          <a:p>
            <a:r>
              <a:rPr lang="en-IN" dirty="0" err="1"/>
              <a:t>AlexNet</a:t>
            </a:r>
            <a:r>
              <a:rPr lang="en-IN" dirty="0"/>
              <a:t> [2]: 60 million parameters</a:t>
            </a:r>
            <a:br>
              <a:rPr lang="en-IN" dirty="0"/>
            </a:br>
            <a:r>
              <a:rPr lang="en-IN" dirty="0" err="1"/>
              <a:t>VGGNet</a:t>
            </a:r>
            <a:r>
              <a:rPr lang="en-IN" dirty="0"/>
              <a:t> [3]: 3× more parameters than </a:t>
            </a:r>
            <a:r>
              <a:rPr lang="en-IN" dirty="0" err="1"/>
              <a:t>AlexNet</a:t>
            </a:r>
            <a:br>
              <a:rPr lang="en-IN" dirty="0"/>
            </a:br>
            <a:r>
              <a:rPr lang="en-IN" dirty="0" err="1"/>
              <a:t>GoogLeNet</a:t>
            </a:r>
            <a:r>
              <a:rPr lang="en-IN" dirty="0"/>
              <a:t> / Inception-v1 [4]: 7 million parameters</a:t>
            </a:r>
          </a:p>
          <a:p>
            <a:r>
              <a:rPr lang="en-IN" dirty="0"/>
              <a:t>With 42 layers, lower error rate is obtained and make it become the</a:t>
            </a:r>
            <a:r>
              <a:rPr lang="en-IN" b="1" dirty="0"/>
              <a:t> 1st Runner Up for image classification in ILSVRC </a:t>
            </a:r>
            <a:r>
              <a:rPr lang="en-IN" dirty="0"/>
              <a:t>(</a:t>
            </a:r>
            <a:r>
              <a:rPr lang="en-IN" u="sng" dirty="0">
                <a:hlinkClick r:id="rId2"/>
              </a:rPr>
              <a:t>ImageNet Large Scale Visual Recognition Competition</a:t>
            </a:r>
            <a:r>
              <a:rPr lang="en-IN" dirty="0"/>
              <a:t>) 2015.</a:t>
            </a:r>
          </a:p>
          <a:p>
            <a:pPr marL="0" indent="0">
              <a:buNone/>
            </a:pPr>
            <a:r>
              <a:rPr lang="en-IN" dirty="0"/>
              <a:t>Reference paper:</a:t>
            </a:r>
          </a:p>
          <a:p>
            <a:pPr marL="0" indent="0">
              <a:buNone/>
            </a:pPr>
            <a:r>
              <a:rPr lang="en-US" dirty="0">
                <a:hlinkClick r:id="rId3"/>
              </a:rPr>
              <a:t>https://arxiv.org/abs/1512.00567</a:t>
            </a:r>
            <a:endParaRPr lang="en-US" dirty="0"/>
          </a:p>
          <a:p>
            <a:pPr marL="0" indent="0">
              <a:buNone/>
            </a:pPr>
            <a:endParaRPr lang="en-US" dirty="0"/>
          </a:p>
        </p:txBody>
      </p:sp>
      <p:pic>
        <p:nvPicPr>
          <p:cNvPr id="7" name="Content Placeholder 6">
            <a:extLst>
              <a:ext uri="{FF2B5EF4-FFF2-40B4-BE49-F238E27FC236}">
                <a16:creationId xmlns:a16="http://schemas.microsoft.com/office/drawing/2014/main" id="{AD74EE36-5FC0-F241-9E3D-40D9F8BA90C5}"/>
              </a:ext>
            </a:extLst>
          </p:cNvPr>
          <p:cNvPicPr>
            <a:picLocks noGrp="1" noChangeAspect="1"/>
          </p:cNvPicPr>
          <p:nvPr>
            <p:ph sz="half" idx="2"/>
          </p:nvPr>
        </p:nvPicPr>
        <p:blipFill>
          <a:blip r:embed="rId4"/>
          <a:stretch>
            <a:fillRect/>
          </a:stretch>
        </p:blipFill>
        <p:spPr>
          <a:xfrm>
            <a:off x="5980112" y="3081680"/>
            <a:ext cx="6323755" cy="2459940"/>
          </a:xfrm>
          <a:prstGeom prst="rect">
            <a:avLst/>
          </a:prstGeom>
        </p:spPr>
      </p:pic>
    </p:spTree>
    <p:extLst>
      <p:ext uri="{BB962C8B-B14F-4D97-AF65-F5344CB8AC3E}">
        <p14:creationId xmlns:p14="http://schemas.microsoft.com/office/powerpoint/2010/main" val="39552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7022E-5A88-7E40-B729-B066D0EE8276}"/>
              </a:ext>
            </a:extLst>
          </p:cNvPr>
          <p:cNvSpPr>
            <a:spLocks noGrp="1"/>
          </p:cNvSpPr>
          <p:nvPr>
            <p:ph type="title"/>
          </p:nvPr>
        </p:nvSpPr>
        <p:spPr/>
        <p:txBody>
          <a:bodyPr/>
          <a:lstStyle/>
          <a:p>
            <a:r>
              <a:rPr lang="en-US" dirty="0" err="1"/>
              <a:t>Xception</a:t>
            </a:r>
            <a:endParaRPr lang="en-US" dirty="0"/>
          </a:p>
        </p:txBody>
      </p:sp>
      <p:sp>
        <p:nvSpPr>
          <p:cNvPr id="3" name="Content Placeholder 2">
            <a:extLst>
              <a:ext uri="{FF2B5EF4-FFF2-40B4-BE49-F238E27FC236}">
                <a16:creationId xmlns:a16="http://schemas.microsoft.com/office/drawing/2014/main" id="{7AD2D5B0-920D-A441-9F69-C10BD8D886BD}"/>
              </a:ext>
            </a:extLst>
          </p:cNvPr>
          <p:cNvSpPr>
            <a:spLocks noGrp="1"/>
          </p:cNvSpPr>
          <p:nvPr>
            <p:ph sz="half" idx="1"/>
          </p:nvPr>
        </p:nvSpPr>
        <p:spPr/>
        <p:txBody>
          <a:bodyPr>
            <a:normAutofit/>
          </a:bodyPr>
          <a:lstStyle/>
          <a:p>
            <a:r>
              <a:rPr lang="en-IN" b="1" dirty="0" err="1"/>
              <a:t>Xception</a:t>
            </a:r>
            <a:r>
              <a:rPr lang="en-IN" b="1" dirty="0"/>
              <a:t> by Google (2017)</a:t>
            </a:r>
            <a:r>
              <a:rPr lang="en-IN" dirty="0"/>
              <a:t>, stands for Extreme version of Inception, is reviewed. With a modified </a:t>
            </a:r>
            <a:r>
              <a:rPr lang="en-IN" b="1" dirty="0" err="1"/>
              <a:t>depthwise</a:t>
            </a:r>
            <a:r>
              <a:rPr lang="en-IN" b="1" dirty="0"/>
              <a:t> separable convolution</a:t>
            </a:r>
            <a:r>
              <a:rPr lang="en-IN" dirty="0"/>
              <a:t>, it is </a:t>
            </a:r>
            <a:r>
              <a:rPr lang="en-IN" b="1" dirty="0"/>
              <a:t>even better than Inception-v3</a:t>
            </a:r>
            <a:r>
              <a:rPr lang="en-IN" dirty="0"/>
              <a:t> (also by Google, 1st Runner Up in ILSVRC 2015) for both ImageNet ILSVRC and JFT datasets. </a:t>
            </a:r>
          </a:p>
          <a:p>
            <a:endParaRPr lang="en-IN" dirty="0"/>
          </a:p>
          <a:p>
            <a:pPr marL="0" indent="0">
              <a:buNone/>
            </a:pPr>
            <a:r>
              <a:rPr lang="en-IN" dirty="0"/>
              <a:t>Reference paper:</a:t>
            </a:r>
          </a:p>
          <a:p>
            <a:pPr marL="0" indent="0">
              <a:buNone/>
            </a:pPr>
            <a:r>
              <a:rPr lang="en-US" dirty="0">
                <a:hlinkClick r:id="rId2"/>
              </a:rPr>
              <a:t>https://arxiv.org/abs/1610.02357</a:t>
            </a:r>
            <a:endParaRPr lang="en-US" dirty="0"/>
          </a:p>
          <a:p>
            <a:pPr marL="0" indent="0">
              <a:buNone/>
            </a:pPr>
            <a:endParaRPr lang="en-US" dirty="0"/>
          </a:p>
        </p:txBody>
      </p:sp>
      <p:pic>
        <p:nvPicPr>
          <p:cNvPr id="6" name="Content Placeholder 5">
            <a:extLst>
              <a:ext uri="{FF2B5EF4-FFF2-40B4-BE49-F238E27FC236}">
                <a16:creationId xmlns:a16="http://schemas.microsoft.com/office/drawing/2014/main" id="{1E71EF50-E410-8945-BC8B-7831679ACFDE}"/>
              </a:ext>
            </a:extLst>
          </p:cNvPr>
          <p:cNvPicPr>
            <a:picLocks noGrp="1" noChangeAspect="1"/>
          </p:cNvPicPr>
          <p:nvPr>
            <p:ph sz="half" idx="2"/>
          </p:nvPr>
        </p:nvPicPr>
        <p:blipFill>
          <a:blip r:embed="rId3"/>
          <a:stretch>
            <a:fillRect/>
          </a:stretch>
        </p:blipFill>
        <p:spPr>
          <a:xfrm>
            <a:off x="6208713" y="2616818"/>
            <a:ext cx="4824412" cy="3389663"/>
          </a:xfrm>
          <a:prstGeom prst="rect">
            <a:avLst/>
          </a:prstGeom>
        </p:spPr>
      </p:pic>
    </p:spTree>
    <p:extLst>
      <p:ext uri="{BB962C8B-B14F-4D97-AF65-F5344CB8AC3E}">
        <p14:creationId xmlns:p14="http://schemas.microsoft.com/office/powerpoint/2010/main" val="2034838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18FE2-F554-5A45-A7C0-99678BB4BB8A}"/>
              </a:ext>
            </a:extLst>
          </p:cNvPr>
          <p:cNvSpPr>
            <a:spLocks noGrp="1"/>
          </p:cNvSpPr>
          <p:nvPr>
            <p:ph type="title"/>
          </p:nvPr>
        </p:nvSpPr>
        <p:spPr/>
        <p:txBody>
          <a:bodyPr/>
          <a:lstStyle/>
          <a:p>
            <a:r>
              <a:rPr lang="en-US" dirty="0"/>
              <a:t>MODEL TRAINING</a:t>
            </a:r>
          </a:p>
        </p:txBody>
      </p:sp>
      <p:sp>
        <p:nvSpPr>
          <p:cNvPr id="4" name="Text Placeholder 3">
            <a:extLst>
              <a:ext uri="{FF2B5EF4-FFF2-40B4-BE49-F238E27FC236}">
                <a16:creationId xmlns:a16="http://schemas.microsoft.com/office/drawing/2014/main" id="{7706CF27-84FD-D34C-8BBC-23A927FCD81F}"/>
              </a:ext>
            </a:extLst>
          </p:cNvPr>
          <p:cNvSpPr>
            <a:spLocks noGrp="1"/>
          </p:cNvSpPr>
          <p:nvPr>
            <p:ph type="body" sz="half" idx="2"/>
          </p:nvPr>
        </p:nvSpPr>
        <p:spPr>
          <a:xfrm>
            <a:off x="1154953" y="3129280"/>
            <a:ext cx="3196329" cy="2956210"/>
          </a:xfrm>
        </p:spPr>
        <p:txBody>
          <a:bodyPr>
            <a:normAutofit/>
          </a:bodyPr>
          <a:lstStyle/>
          <a:p>
            <a:r>
              <a:rPr lang="en-US" dirty="0"/>
              <a:t>We try to train all the three image features with a benchmark LSTM model resulting in 4 models: </a:t>
            </a:r>
          </a:p>
          <a:p>
            <a:pPr marL="285750" indent="-285750">
              <a:buFontTx/>
              <a:buChar char="-"/>
            </a:pPr>
            <a:r>
              <a:rPr lang="en-US" dirty="0"/>
              <a:t>ResNet50 + LSTM</a:t>
            </a:r>
          </a:p>
          <a:p>
            <a:pPr marL="285750" indent="-285750">
              <a:buFontTx/>
              <a:buChar char="-"/>
            </a:pPr>
            <a:r>
              <a:rPr lang="en-US" dirty="0"/>
              <a:t>VGG16 + LSTM</a:t>
            </a:r>
          </a:p>
          <a:p>
            <a:pPr marL="285750" indent="-285750">
              <a:buFontTx/>
              <a:buChar char="-"/>
            </a:pPr>
            <a:r>
              <a:rPr lang="en-US" dirty="0"/>
              <a:t>InceptionV3 + LSTM</a:t>
            </a:r>
          </a:p>
          <a:p>
            <a:pPr marL="285750" indent="-285750">
              <a:buFontTx/>
              <a:buChar char="-"/>
            </a:pPr>
            <a:r>
              <a:rPr lang="en-US" dirty="0" err="1"/>
              <a:t>Xception</a:t>
            </a:r>
            <a:r>
              <a:rPr lang="en-US" dirty="0"/>
              <a:t>  + LSTM</a:t>
            </a:r>
          </a:p>
        </p:txBody>
      </p:sp>
      <p:sp>
        <p:nvSpPr>
          <p:cNvPr id="5" name="Rectangle 2">
            <a:extLst>
              <a:ext uri="{FF2B5EF4-FFF2-40B4-BE49-F238E27FC236}">
                <a16:creationId xmlns:a16="http://schemas.microsoft.com/office/drawing/2014/main" id="{EA4141C0-3D18-5E47-9F97-79EFE3FF2CB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6145" name="Picture 5" descr="/var/folders/jt/m919b12x4qs2zxlz32lj8mxm0000gp/T/com.microsoft.Word/WebArchiveCopyPasteTempFiles/1*rfYN2EELhLvp2Van3Jo-Yw.jpeg">
            <a:extLst>
              <a:ext uri="{FF2B5EF4-FFF2-40B4-BE49-F238E27FC236}">
                <a16:creationId xmlns:a16="http://schemas.microsoft.com/office/drawing/2014/main" id="{49E2E9F8-429A-194D-B999-3E4A45154C18}"/>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5021417" y="2104521"/>
            <a:ext cx="6949866" cy="204951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C95929FA-5D4B-FC4D-AFBC-9D2217992BCD}"/>
              </a:ext>
            </a:extLst>
          </p:cNvPr>
          <p:cNvSpPr txBox="1"/>
          <p:nvPr/>
        </p:nvSpPr>
        <p:spPr>
          <a:xfrm>
            <a:off x="4845269" y="5917350"/>
            <a:ext cx="7126014" cy="646331"/>
          </a:xfrm>
          <a:prstGeom prst="rect">
            <a:avLst/>
          </a:prstGeom>
          <a:noFill/>
        </p:spPr>
        <p:txBody>
          <a:bodyPr wrap="square" rtlCol="0">
            <a:spAutoFit/>
          </a:bodyPr>
          <a:lstStyle/>
          <a:p>
            <a:r>
              <a:rPr lang="en-US" dirty="0"/>
              <a:t>The results of the comparison of different models can be seen in the next to next slide</a:t>
            </a:r>
          </a:p>
        </p:txBody>
      </p:sp>
      <p:sp>
        <p:nvSpPr>
          <p:cNvPr id="12" name="TextBox 11">
            <a:extLst>
              <a:ext uri="{FF2B5EF4-FFF2-40B4-BE49-F238E27FC236}">
                <a16:creationId xmlns:a16="http://schemas.microsoft.com/office/drawing/2014/main" id="{461B0A0F-8119-6E49-81F3-57E64363C410}"/>
              </a:ext>
            </a:extLst>
          </p:cNvPr>
          <p:cNvSpPr txBox="1"/>
          <p:nvPr/>
        </p:nvSpPr>
        <p:spPr>
          <a:xfrm>
            <a:off x="4937634" y="4154038"/>
            <a:ext cx="6941283" cy="1200329"/>
          </a:xfrm>
          <a:prstGeom prst="rect">
            <a:avLst/>
          </a:prstGeom>
          <a:noFill/>
        </p:spPr>
        <p:txBody>
          <a:bodyPr wrap="square" rtlCol="0">
            <a:spAutoFit/>
          </a:bodyPr>
          <a:lstStyle/>
          <a:p>
            <a:pPr algn="ctr"/>
            <a:r>
              <a:rPr lang="en-US" dirty="0"/>
              <a:t>Model Architecture Reference: </a:t>
            </a:r>
            <a:r>
              <a:rPr lang="en-US" dirty="0">
                <a:hlinkClick r:id="rId4"/>
              </a:rPr>
              <a:t>https://arxiv.org/pdf/1805.09137.pdf</a:t>
            </a:r>
            <a:endParaRPr lang="en-US" dirty="0"/>
          </a:p>
          <a:p>
            <a:pPr algn="ctr"/>
            <a:endParaRPr lang="en-US" dirty="0"/>
          </a:p>
          <a:p>
            <a:pPr algn="ctr"/>
            <a:endParaRPr lang="en-US" dirty="0"/>
          </a:p>
        </p:txBody>
      </p:sp>
    </p:spTree>
    <p:extLst>
      <p:ext uri="{BB962C8B-B14F-4D97-AF65-F5344CB8AC3E}">
        <p14:creationId xmlns:p14="http://schemas.microsoft.com/office/powerpoint/2010/main" val="4352173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309</TotalTime>
  <Words>855</Words>
  <Application>Microsoft Macintosh PowerPoint</Application>
  <PresentationFormat>Widescreen</PresentationFormat>
  <Paragraphs>130</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SimSun</vt:lpstr>
      <vt:lpstr>Arial</vt:lpstr>
      <vt:lpstr>Calibri</vt:lpstr>
      <vt:lpstr>Century Gothic</vt:lpstr>
      <vt:lpstr>Times New Roman</vt:lpstr>
      <vt:lpstr>Wingdings 3</vt:lpstr>
      <vt:lpstr>Ion Boardroom</vt:lpstr>
      <vt:lpstr>EXTERNAL VIVA</vt:lpstr>
      <vt:lpstr>INTRODUCTION </vt:lpstr>
      <vt:lpstr>DATASET</vt:lpstr>
      <vt:lpstr>IMAGE FEATURE EXTRACTION</vt:lpstr>
      <vt:lpstr>VGG-16</vt:lpstr>
      <vt:lpstr>ResNet-50</vt:lpstr>
      <vt:lpstr>InceptionV3</vt:lpstr>
      <vt:lpstr>Xception</vt:lpstr>
      <vt:lpstr>MODEL TRAINING</vt:lpstr>
      <vt:lpstr>MODEL COMPARISON</vt:lpstr>
      <vt:lpstr>EVALUATION</vt:lpstr>
      <vt:lpstr>COMPARISON OF QUALITY OF GENERATED CAPTIONS</vt:lpstr>
      <vt:lpstr>RESULTS</vt:lpstr>
      <vt:lpstr>PROPOSED APPLICATION</vt:lpstr>
      <vt:lpstr>FLASK APPLICATION</vt:lpstr>
      <vt:lpstr>THANK YOU</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SECOND DEFENSE </dc:title>
  <dc:creator>Microsoft Office User</dc:creator>
  <cp:lastModifiedBy>Microsoft Office User</cp:lastModifiedBy>
  <cp:revision>41</cp:revision>
  <dcterms:created xsi:type="dcterms:W3CDTF">2021-11-09T14:42:48Z</dcterms:created>
  <dcterms:modified xsi:type="dcterms:W3CDTF">2022-01-12T06:05:30Z</dcterms:modified>
</cp:coreProperties>
</file>

<file path=docProps/thumbnail.jpeg>
</file>